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s/slide1.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30.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24.xml" ContentType="application/vnd.openxmlformats-officedocument.presentationml.slide+xml"/>
  <Override PartName="/ppt/slides/slide21.xml" ContentType="application/vnd.openxmlformats-officedocument.presentationml.slide+xml"/>
  <Override PartName="/ppt/slides/slide26.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25.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40.xml" ContentType="application/vnd.openxmlformats-officedocument.presentationml.slide+xml"/>
  <Override PartName="/ppt/slides/slide37.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48.xml" ContentType="application/vnd.openxmlformats-officedocument.presentationml.slide+xml"/>
  <Override PartName="/ppt/slides/slide27.xml" ContentType="application/vnd.openxmlformats-officedocument.presentationml.slide+xml"/>
  <Override PartName="/ppt/slides/slide46.xml" ContentType="application/vnd.openxmlformats-officedocument.presentationml.slide+xml"/>
  <Override PartName="/ppt/slides/slide43.xml" ContentType="application/vnd.openxmlformats-officedocument.presentationml.slide+xml"/>
  <Override PartName="/ppt/slides/slide47.xml" ContentType="application/vnd.openxmlformats-officedocument.presentationml.slide+xml"/>
  <Override PartName="/ppt/slides/slide45.xml" ContentType="application/vnd.openxmlformats-officedocument.presentationml.slide+xml"/>
  <Override PartName="/ppt/slides/slide44.xml" ContentType="application/vnd.openxmlformats-officedocument.presentationml.slide+xml"/>
  <Override PartName="/ppt/slideMasters/slideMaster1.xml" ContentType="application/vnd.openxmlformats-officedocument.presentationml.slideMaster+xml"/>
  <Override PartName="/ppt/slideLayouts/slideLayout15.xml" ContentType="application/vnd.openxmlformats-officedocument.presentationml.slideLayout+xml"/>
  <Override PartName="/ppt/slideLayouts/slideLayout6.xml" ContentType="application/vnd.openxmlformats-officedocument.presentationml.slideLayout+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notesSlides/notesSlide16.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8.xml" ContentType="application/vnd.openxmlformats-officedocument.presentationml.notesSlide+xml"/>
  <Override PartName="/ppt/slideLayouts/slideLayout7.xml" ContentType="application/vnd.openxmlformats-officedocument.presentationml.slideLayout+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14.xml" ContentType="application/vnd.openxmlformats-officedocument.presentationml.slideLayout+xml"/>
  <Override PartName="/ppt/notesSlides/notesSlide23.xml" ContentType="application/vnd.openxmlformats-officedocument.presentationml.notesSlide+xml"/>
  <Override PartName="/ppt/notesSlides/notesSlide25.xml" ContentType="application/vnd.openxmlformats-officedocument.presentationml.notesSlide+xml"/>
  <Override PartName="/ppt/notesSlides/notesSlide41.xml" ContentType="application/vnd.openxmlformats-officedocument.presentationml.notesSlide+xml"/>
  <Override PartName="/ppt/notesSlides/notesSlide40.xml" ContentType="application/vnd.openxmlformats-officedocument.presentationml.notesSlide+xml"/>
  <Override PartName="/ppt/notesSlides/notesSlide24.xml" ContentType="application/vnd.openxmlformats-officedocument.presentationml.notesSlide+xml"/>
  <Override PartName="/ppt/notesSlides/notesSlide38.xml" ContentType="application/vnd.openxmlformats-officedocument.presentationml.notesSlide+xml"/>
  <Override PartName="/ppt/notesSlides/notesSlide37.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8.xml" ContentType="application/vnd.openxmlformats-officedocument.presentationml.notesSlide+xml"/>
  <Override PartName="/ppt/notesSlides/notesSlide47.xml" ContentType="application/vnd.openxmlformats-officedocument.presentationml.notesSlide+xml"/>
  <Override PartName="/ppt/notesSlides/notesSlide46.xml" ContentType="application/vnd.openxmlformats-officedocument.presentationml.notesSlide+xml"/>
  <Override PartName="/ppt/notesSlides/notesSlide45.xml" ContentType="application/vnd.openxmlformats-officedocument.presentationml.notesSlide+xml"/>
  <Override PartName="/ppt/notesSlides/notesSlide36.xml" ContentType="application/vnd.openxmlformats-officedocument.presentationml.notesSlide+xml"/>
  <Override PartName="/ppt/notesSlides/notesSlide39.xml" ContentType="application/vnd.openxmlformats-officedocument.presentationml.notesSlide+xml"/>
  <Override PartName="/ppt/notesSlides/notesSlide34.xml" ContentType="application/vnd.openxmlformats-officedocument.presentationml.notesSlide+xml"/>
  <Override PartName="/ppt/slideLayouts/slideLayout1.xml" ContentType="application/vnd.openxmlformats-officedocument.presentationml.slideLayout+xml"/>
  <Override PartName="/ppt/notesSlides/notesSlide35.xml" ContentType="application/vnd.openxmlformats-officedocument.presentationml.notesSlide+xml"/>
  <Override PartName="/ppt/notesSlides/notesSlide27.xml" ContentType="application/vnd.openxmlformats-officedocument.presentationml.notesSlide+xml"/>
  <Override PartName="/ppt/slideLayouts/slideLayout3.xml" ContentType="application/vnd.openxmlformats-officedocument.presentationml.slideLayout+xml"/>
  <Override PartName="/ppt/notesSlides/notesSlide26.xml" ContentType="application/vnd.openxmlformats-officedocument.presentationml.notesSlide+xml"/>
  <Override PartName="/ppt/notesSlides/notesSlide28.xml" ContentType="application/vnd.openxmlformats-officedocument.presentationml.notesSlide+xml"/>
  <Override PartName="/ppt/slideLayouts/slideLayout2.xml" ContentType="application/vnd.openxmlformats-officedocument.presentationml.slideLayout+xml"/>
  <Override PartName="/ppt/notesSlides/notesSlide30.xml" ContentType="application/vnd.openxmlformats-officedocument.presentationml.notesSlide+xml"/>
  <Override PartName="/ppt/notesSlides/notesSlide33.xml" ContentType="application/vnd.openxmlformats-officedocument.presentationml.notesSlide+xml"/>
  <Override PartName="/ppt/notesSlides/notesSlide32.xml" ContentType="application/vnd.openxmlformats-officedocument.presentationml.notesSlide+xml"/>
  <Override PartName="/ppt/notesSlides/notesSlide29.xml" ContentType="application/vnd.openxmlformats-officedocument.presentationml.notesSlide+xml"/>
  <Override PartName="/ppt/notesSlides/notesSlide31.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ustom.xml" ContentType="application/vnd.openxmlformats-officedocument.custom-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1"/>
  </p:sldMasterIdLst>
  <p:notesMasterIdLst>
    <p:notesMasterId r:id="rId50"/>
  </p:notesMasterIdLst>
  <p:handoutMasterIdLst>
    <p:handoutMasterId r:id="rId51"/>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Lst>
  <p:sldSz cx="12192000" cy="6858000"/>
  <p:notesSz cx="6797675" cy="9926638"/>
  <p:embeddedFontLst>
    <p:embeddedFont>
      <p:font typeface="Huawei Sans" panose="020C0503030203020204" pitchFamily="34" charset="0"/>
      <p:regular r:id="rId52"/>
      <p:bold r:id="rId53"/>
    </p:embeddedFont>
    <p:embeddedFont>
      <p:font typeface="微软雅黑" panose="020B0503020204020204" pitchFamily="34" charset="-122"/>
      <p:regular r:id="rId54"/>
      <p:bold r:id="rId55"/>
    </p:embeddedFont>
    <p:embeddedFont>
      <p:font typeface="方正兰亭黑简体" panose="02000000000000000000" pitchFamily="2" charset="-122"/>
      <p:regular r:id="rId56"/>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545" userDrawn="1">
          <p15:clr>
            <a:srgbClr val="A4A3A4"/>
          </p15:clr>
        </p15:guide>
        <p15:guide id="2" pos="3704" userDrawn="1">
          <p15:clr>
            <a:srgbClr val="A4A3A4"/>
          </p15:clr>
        </p15:guide>
        <p15:guide id="3" orient="horz" pos="2160">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DFF9"/>
    <a:srgbClr val="F4FBFE"/>
    <a:srgbClr val="151515"/>
    <a:srgbClr val="C7000B"/>
    <a:srgbClr val="575756"/>
    <a:srgbClr val="FFFFFF"/>
    <a:srgbClr val="DD4654"/>
    <a:srgbClr val="F3D2D5"/>
    <a:srgbClr val="E6A8AD"/>
    <a:srgbClr val="E57B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84" autoAdjust="0"/>
    <p:restoredTop sz="75462" autoAdjust="0"/>
  </p:normalViewPr>
  <p:slideViewPr>
    <p:cSldViewPr snapToGrid="0" snapToObjects="1">
      <p:cViewPr varScale="1">
        <p:scale>
          <a:sx n="56" d="100"/>
          <a:sy n="56" d="100"/>
        </p:scale>
        <p:origin x="582" y="66"/>
      </p:cViewPr>
      <p:guideLst>
        <p:guide pos="3545"/>
        <p:guide pos="3704"/>
        <p:guide orient="horz" pos="216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2442" y="-1380"/>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font" Target="fonts/font4.fntdata"/><Relationship Id="rId63"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2.fntdata"/><Relationship Id="rId58"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customXml" Target="../customXml/item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5.fntdata"/><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3.fntdata"/><Relationship Id="rId62"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1.fntdata"/><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8/20/2020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414629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SPF is a core algorithm of OSPF. It is used to select optimal routes on a complex network.</a:t>
            </a:r>
            <a:endParaRPr lang="en-US"/>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8126577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75788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 link state routing protocol involves four steps:</a:t>
            </a:r>
            <a:endParaRPr lang="en-US" altLang="zh-CN" smtClean="0"/>
          </a:p>
          <a:p>
            <a:pPr lvl="1"/>
            <a:r>
              <a:rPr lang="en-US" smtClean="0"/>
              <a:t>Step 1: Establish a neighbor relationship between neighboring routers.</a:t>
            </a:r>
            <a:endParaRPr lang="en-US" altLang="zh-CN" smtClean="0"/>
          </a:p>
          <a:p>
            <a:pPr lvl="1"/>
            <a:r>
              <a:rPr lang="en-US" smtClean="0"/>
              <a:t>Step 2: Exchange link state information and synchronize LSDBs between neighbors.</a:t>
            </a:r>
            <a:endParaRPr lang="en-US" altLang="zh-CN" smtClean="0"/>
          </a:p>
          <a:p>
            <a:pPr lvl="1"/>
            <a:r>
              <a:rPr lang="en-US" smtClean="0"/>
              <a:t>Step 3: Calculate the optimal path.</a:t>
            </a:r>
            <a:endParaRPr lang="en-US" altLang="zh-CN" smtClean="0"/>
          </a:p>
          <a:p>
            <a:pPr lvl="1"/>
            <a:r>
              <a:rPr lang="en-US" smtClean="0"/>
              <a:t>Step 4: Generate routing entries according to the shortest path tree and load the routing entries to the routing table.</a:t>
            </a:r>
            <a:endParaRPr lang="en-US" altLang="zh-CN" smtClean="0"/>
          </a:p>
          <a:p>
            <a:endParaRPr lang="en-US" altLang="zh-CN" smtClean="0"/>
          </a:p>
          <a:p>
            <a:endParaRPr lang="en-US" altLang="zh-CN" smtClean="0"/>
          </a:p>
          <a:p>
            <a:pPr lvl="1"/>
            <a:endParaRPr lang="en-US" altLang="zh-CN" smtClean="0"/>
          </a:p>
          <a:p>
            <a:endParaRPr lang="en-US" altLang="zh-CN" smtClean="0"/>
          </a:p>
          <a:p>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33479688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892800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487457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Access layer: uses transmission media such as optical fibers, twisted pairs, coaxial cables, and wireless access technologies to connect to users and allocate services and bandwidth. The access layer allows terminal users to connect to the network. Therefore, access switches have low costs and high port density.</a:t>
            </a:r>
            <a:endParaRPr lang="en-US" altLang="zh-CN" smtClean="0"/>
          </a:p>
          <a:p>
            <a:r>
              <a:rPr lang="en-US" smtClean="0"/>
              <a:t>Aggregation layer: provides policy-based connections for the access layer, such as address combination, protocol filtering, routing service, and authentication management. Network segments are divided to implement isolation, preventing network faults from spreading and affecting the core layer. The aggregation layer also provides interconnection between virtual networks at the access layer, controls and restricts access from the access layer to the core layer, and ensures security and stability of the core layer.</a:t>
            </a:r>
            <a:endParaRPr lang="en-US" altLang="zh-CN" smtClean="0"/>
          </a:p>
          <a:p>
            <a:r>
              <a:rPr lang="en-US" smtClean="0"/>
              <a:t>Core layer: implements optimized transmission between backbone networks. The core layer focuses on redundancy, reliability, and high-speed transmission.</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6818760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To change a specified router ID, you must restart the OSPF process.</a:t>
            </a:r>
            <a:endParaRPr lang="en-US" altLang="zh-CN" smtClean="0"/>
          </a:p>
          <a:p>
            <a:pPr lvl="0"/>
            <a:r>
              <a:rPr lang="en-US" smtClean="0"/>
              <a:t>In practice, it is recommended that router IDs of OSPF routers be specified manually. First, plan a private network segment such as 192.168.1.0/24 for OSPF router ID selection. Before starting the OSPF process, create a loopback interface on each OSPF router, and use a private IP address with a 32-bit mask as the IP address of the loopback interface. This private IP address is then used as the router's router ID. If there is no special requirement, this loopback interface address does not need to be advertised to the OSPF network.</a:t>
            </a:r>
          </a:p>
          <a:p>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41998265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For example, area 0.0.0.1 is equivalent to area 1, area 0.0.0.255 is equivalent to area 255, and area 0.0.1.0 is equivalent to area 256. Devices of many network vendors support the two area ID configuration and representation modes.</a:t>
            </a:r>
          </a:p>
          <a:p>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8807842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practice, you are advised to manually set the cost based on the interface bandwidth instead of changing the OSPF reference bandwidth.</a:t>
            </a:r>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8803021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During traffic path planning, it is recommended that the cost of the direct link at the aggregation layer be greater than the sum of costs of all links on the access ring. In this way, traffic can be directly transmitted to R1 or R2 through the access router.</a:t>
            </a:r>
            <a:endParaRPr lang="en-US" altLang="zh-CN" smtClean="0"/>
          </a:p>
          <a:p>
            <a:r>
              <a:rPr lang="en-US" smtClean="0"/>
              <a:t>The preceding figure is used as an example. R1 and R2 are located at the aggregation layer of the enterprise network. The direct link between R1 and R2 belongs to area 0. R1 has a directly connected network segment 10.0.1.1/32 in area 0.</a:t>
            </a:r>
            <a:endParaRPr lang="en-US" altLang="zh-CN" smtClean="0"/>
          </a:p>
          <a:p>
            <a:pPr lvl="1"/>
            <a:r>
              <a:rPr lang="en-US" smtClean="0"/>
              <a:t>By default, the route from R4 to 10.0.1.1/32 has two next hops.</a:t>
            </a:r>
            <a:endParaRPr lang="en-US" altLang="zh-CN" smtClean="0"/>
          </a:p>
          <a:p>
            <a:pPr lvl="1"/>
            <a:r>
              <a:rPr lang="en-US" smtClean="0"/>
              <a:t>After the cost is changed, the route from R4 to 10.0.1.1 has only one next hop.</a:t>
            </a:r>
            <a:endParaRPr lang="en-US" altLang="zh-CN" dirty="0" smtClean="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340863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440852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119892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733313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routing table of a router is called a global routing table. Not all OSPF routes can be added to the routing table of a router.</a:t>
            </a:r>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24650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Key fields:</a:t>
            </a:r>
          </a:p>
          <a:p>
            <a:pPr lvl="1"/>
            <a:r>
              <a:rPr lang="en-US" dirty="0" smtClean="0"/>
              <a:t>Version: indicates the OSPF version. The value of this field is 2 for OSPFv2.</a:t>
            </a:r>
            <a:endParaRPr lang="en-US" altLang="zh-CN" dirty="0" smtClean="0"/>
          </a:p>
          <a:p>
            <a:pPr lvl="1"/>
            <a:r>
              <a:rPr lang="en-US" dirty="0" smtClean="0"/>
              <a:t>Router ID: indicates the router ID of the router that generates the packet.</a:t>
            </a:r>
          </a:p>
          <a:p>
            <a:pPr lvl="1"/>
            <a:r>
              <a:rPr lang="en-US" dirty="0" smtClean="0"/>
              <a:t>Area ID: indicates the ID of the area to which the packet is advertised.</a:t>
            </a:r>
            <a:endParaRPr lang="en-US" altLang="zh-CN" dirty="0" smtClean="0"/>
          </a:p>
          <a:p>
            <a:pPr lvl="1"/>
            <a:r>
              <a:rPr lang="en-US" dirty="0" smtClean="0"/>
              <a:t>Type: indicates the packet type.</a:t>
            </a:r>
            <a:endParaRPr lang="en-US" altLang="zh-CN" dirty="0" smtClean="0"/>
          </a:p>
          <a:p>
            <a:pPr lvl="1"/>
            <a:r>
              <a:rPr lang="en-US" dirty="0" smtClean="0"/>
              <a:t>Packet length: indicates the length of an OSPF packet, in bytes.</a:t>
            </a:r>
          </a:p>
          <a:p>
            <a:pPr lvl="1"/>
            <a:r>
              <a:rPr lang="en-US" dirty="0" smtClean="0"/>
              <a:t>Checksum: indicates the LSA checksum. It is used to check the entire OSPF packet, including the OSPF packet header.</a:t>
            </a:r>
          </a:p>
          <a:p>
            <a:pPr lvl="1"/>
            <a:r>
              <a:rPr lang="en-US" dirty="0" err="1" smtClean="0"/>
              <a:t>Auth</a:t>
            </a:r>
            <a:r>
              <a:rPr lang="en-US" dirty="0" smtClean="0"/>
              <a:t> Type: </a:t>
            </a:r>
          </a:p>
          <a:p>
            <a:pPr lvl="2"/>
            <a:r>
              <a:rPr lang="en-US" dirty="0" smtClean="0"/>
              <a:t>0: no authentication</a:t>
            </a:r>
          </a:p>
          <a:p>
            <a:pPr lvl="2"/>
            <a:r>
              <a:rPr lang="en-US" dirty="0" smtClean="0"/>
              <a:t>1: plain-text password authentication</a:t>
            </a:r>
          </a:p>
          <a:p>
            <a:pPr lvl="2"/>
            <a:r>
              <a:rPr lang="en-US" dirty="0" smtClean="0"/>
              <a:t>2: cipher-text (MD5) authentication</a:t>
            </a:r>
          </a:p>
          <a:p>
            <a:pPr lvl="1"/>
            <a:r>
              <a:rPr lang="en-US" dirty="0" smtClean="0"/>
              <a:t>Authentication: indicates information required for authentication. The value of this field varies according to the value of </a:t>
            </a:r>
            <a:r>
              <a:rPr lang="en-US" dirty="0" err="1" smtClean="0"/>
              <a:t>AuType</a:t>
            </a:r>
            <a:r>
              <a:rPr lang="en-US" dirty="0" smtClean="0"/>
              <a:t>.</a:t>
            </a:r>
            <a:endParaRPr lang="en-US" altLang="zh-CN" dirty="0" smtClean="0"/>
          </a:p>
          <a:p>
            <a:pPr lvl="1"/>
            <a:endParaRPr lang="en-US" altLang="zh-CN" dirty="0" smtClean="0"/>
          </a:p>
          <a:p>
            <a:endParaRPr lang="en-US" altLang="zh-CN" dirty="0" smtClean="0"/>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8880902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101687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573439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R1 and R2 send Hello packets to each other. The first Hello packet contains an empty neighbor list.</a:t>
            </a:r>
            <a:endParaRPr lang="en-US" altLang="zh-CN" smtClean="0"/>
          </a:p>
          <a:p>
            <a:r>
              <a:rPr lang="en-US" smtClean="0"/>
              <a:t>After R2 receives the Hello packet from R1, R2 finds that parameters in the Hello packet match those configured on R2. Then R2 adds R1 to its neighbor list when sending a Hello packet again.</a:t>
            </a:r>
            <a:endParaRPr lang="en-US" altLang="zh-CN" smtClean="0"/>
          </a:p>
          <a:p>
            <a:r>
              <a:rPr lang="en-US" smtClean="0"/>
              <a:t>On an Ethernet link, Hello packets are transmitted in multicast mode.</a:t>
            </a:r>
            <a:endParaRPr lang="en-US" altLang="zh-CN" smtClean="0"/>
          </a:p>
          <a:p>
            <a:pPr lvl="1"/>
            <a:r>
              <a:rPr lang="en-US" smtClean="0"/>
              <a:t>The value 224.0.0.5 is the reserved IP multicast address of the OSPF device.</a:t>
            </a:r>
            <a:endParaRPr lang="en-US" altLang="zh-CN" smtClean="0"/>
          </a:p>
          <a:p>
            <a:pPr lvl="1"/>
            <a:r>
              <a:rPr lang="en-US" smtClean="0"/>
              <a:t>The value 224.0.0.6 is the IP multicast address reserved for Designated Routers (DRs) or Backup Designated Routers (BDRs).</a:t>
            </a:r>
          </a:p>
          <a:p>
            <a:r>
              <a:rPr lang="en-US" smtClean="0"/>
              <a:t>For links that do not support multicast, OSPF can send Hello packets in unicast mode.</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5572056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643891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892794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4603008"/>
            <a:ext cx="5932800" cy="5323630"/>
          </a:xfrm>
        </p:spPr>
        <p:txBody>
          <a:bodyPr/>
          <a:lstStyle/>
          <a:p>
            <a:pPr>
              <a:lnSpc>
                <a:spcPct val="100000"/>
              </a:lnSpc>
            </a:pPr>
            <a:r>
              <a:rPr lang="en-US" dirty="0" smtClean="0"/>
              <a:t>The router IDs of R1 and R2 are 10.0.1.1 and 10.0.2.2 respectively, and the neighbor relationship has been established between R1 and R2. When the neighbor status of R1 changes to </a:t>
            </a:r>
            <a:r>
              <a:rPr lang="en-US" dirty="0" err="1" smtClean="0"/>
              <a:t>ExStart</a:t>
            </a:r>
            <a:r>
              <a:rPr lang="en-US" dirty="0" smtClean="0"/>
              <a:t>, R1 sends the first DD packet. In the DD packet, if the M-bit is set to 1, subsequent DD packets need to be sent. If the MS-bit is set to 1, R1 declares itself as the master router. The DD sequence number is randomly set to X, and the I-bit is set to 1, indicating that this is the first DD packet.</a:t>
            </a:r>
          </a:p>
          <a:p>
            <a:pPr>
              <a:lnSpc>
                <a:spcPct val="100000"/>
              </a:lnSpc>
            </a:pPr>
            <a:r>
              <a:rPr lang="en-US" dirty="0" smtClean="0"/>
              <a:t>Similarly, when the neighbor status of R2 changes to </a:t>
            </a:r>
            <a:r>
              <a:rPr lang="en-US" dirty="0" err="1" smtClean="0"/>
              <a:t>ExStart</a:t>
            </a:r>
            <a:r>
              <a:rPr lang="en-US" dirty="0" smtClean="0"/>
              <a:t>, R2 also sends the first DD packet. In this packet, the DD sequence number is randomly set to Y (I-bit=1, M-bit=1, MS-bit=1, and the meaning is the same as above). Because R2 has a larger router ID, R2 becomes the master router. After R1 receives this packet, R1 generates a Negotiation-Done event and changes the neighbor status from </a:t>
            </a:r>
            <a:r>
              <a:rPr lang="en-US" dirty="0" err="1" smtClean="0"/>
              <a:t>ExStart</a:t>
            </a:r>
            <a:r>
              <a:rPr lang="en-US" dirty="0" smtClean="0"/>
              <a:t> to Exchange.</a:t>
            </a:r>
          </a:p>
          <a:p>
            <a:pPr>
              <a:lnSpc>
                <a:spcPct val="100000"/>
              </a:lnSpc>
            </a:pPr>
            <a:r>
              <a:rPr lang="en-US" dirty="0" smtClean="0"/>
              <a:t>When the neighbor status of R1 changes to Exchange, R1 sends a new DD packet carrying the LSDB summary. The sequence number is set to the sequence number Y used by R2 in step 2. The I-bit is 0, indicating that R1 is not the first DD packet. The M-bit is 0, indicating that the packet is the last DD packet carrying the LSDB summary. The MS-bit is 0, indicating that R1 declares itself as the slave device. After R2 receives the packet, R2 changes the neighbor status from </a:t>
            </a:r>
            <a:r>
              <a:rPr lang="en-US" dirty="0" err="1" smtClean="0"/>
              <a:t>ExStart</a:t>
            </a:r>
            <a:r>
              <a:rPr lang="en-US" dirty="0" smtClean="0"/>
              <a:t> to Exchange.</a:t>
            </a:r>
          </a:p>
          <a:p>
            <a:pPr>
              <a:lnSpc>
                <a:spcPct val="100000"/>
              </a:lnSpc>
            </a:pPr>
            <a:r>
              <a:rPr lang="en-US" dirty="0" smtClean="0"/>
              <a:t>When the neighbor status of R2 changes to Exchange, R2 sends a new DD packet that contains the summary of the LSDB. The DD sequence number is set to (Y+1) and the MS-bit is set to 1, indicating that R2 declares itself as the master router.</a:t>
            </a:r>
          </a:p>
          <a:p>
            <a:pPr>
              <a:lnSpc>
                <a:spcPct val="100000"/>
              </a:lnSpc>
            </a:pPr>
            <a:r>
              <a:rPr lang="en-US" dirty="0" smtClean="0"/>
              <a:t>Although R1 does not need to send a new DD packet that contains the LSDB summary, R1 needs to acknowledge each DD packet sent by the master router. Therefore, R1 sends a new DD packet with the sequence number (Y+1) to R2. The packet is empty. After the packet is sent, RTA generates an Exchange-Done event and changes the neighbor status to Loading. After receiving the packet, R2 changes the neighbor status to Full. (Assume that the LSDB of R2 is the latest and does not need to request R1 to update the LSDB.)</a:t>
            </a:r>
          </a:p>
          <a:p>
            <a:pPr>
              <a:lnSpc>
                <a:spcPct val="100000"/>
              </a:lnSpc>
            </a:pPr>
            <a:endParaRPr lang="en-US" altLang="zh-CN" dirty="0" smtClean="0"/>
          </a:p>
          <a:p>
            <a:pPr>
              <a:lnSpc>
                <a:spcPct val="100000"/>
              </a:lnSpc>
            </a:pP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5309163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01160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732410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161444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241668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Multiple access (MA) is classified into broadcast multi-access (BMA) and non-broadcast multiple access (NBMA). The network formed by Ethernet links is a typical BMA network. FR links are logically divided to form a typical NBMA network. (Note: FR-related information is not described here.)</a:t>
            </a:r>
            <a:endParaRPr lang="en-US" altLang="zh-CN" smtClean="0"/>
          </a:p>
          <a:p>
            <a:r>
              <a:rPr lang="en-US" smtClean="0"/>
              <a:t>DRother: A router that is not a DR or a BDR is a DRother.</a:t>
            </a:r>
            <a:endParaRPr lang="en-US" altLang="zh-CN"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0330170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DR and BDR election process on a broadcast or NBMA link is as follows:</a:t>
            </a:r>
          </a:p>
          <a:p>
            <a:pPr lvl="1"/>
            <a:r>
              <a:rPr lang="en-US" smtClean="0"/>
              <a:t>When going Up, an interface sends Hello packets and enters the waiting state. In Waiting state, there is a WaitingTimer that has the same value as the DeadTimer. By default, the waiting timer duration is 40 seconds, which cannot be changed.</a:t>
            </a:r>
          </a:p>
          <a:p>
            <a:pPr lvl="1"/>
            <a:r>
              <a:rPr lang="en-US" smtClean="0"/>
              <a:t>Before the waiting timer is triggered, sent Hello packets carry no DR or BDR field. During the waiting period, if the received Hello packets contain the DR or BDR field, the election is not triggered and routers directly leave the waiting state to start neighbor synchronization.</a:t>
            </a:r>
          </a:p>
          <a:p>
            <a:pPr lvl="1"/>
            <a:r>
              <a:rPr lang="en-US" smtClean="0"/>
              <a:t>Assume that a DR and a BDR exist on the network. Any router newly connected to the network will accept the DR and BDR that exist on the network regardless of its router ID or DR priority.</a:t>
            </a:r>
          </a:p>
          <a:p>
            <a:pPr lvl="1"/>
            <a:r>
              <a:rPr lang="en-US" smtClean="0"/>
              <a:t>If the DR fails and goes Down, the BDR takes over the role of the DR and the remaining devices whose priority is greater than 0 compete to become the new BDR.</a:t>
            </a:r>
          </a:p>
          <a:p>
            <a:pPr lvl="1"/>
            <a:r>
              <a:rPr lang="en-US" smtClean="0"/>
              <a:t>The DR is elected based on the rules only when routers with different router IDs or DR priorities become Up and perform DR election simultaneously.</a:t>
            </a:r>
          </a:p>
          <a:p>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6312932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P2MP: point-to-multipoint</a:t>
            </a:r>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1367668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The OSPF network type is automatically set according to the data link layer encapsulation of an interface. As shown in the figure, two routers AS-R1 and AS-R2 at the network access layer are connected to the routers CO-R1 and CO-R2 at the core layer through two links. OSPF is enabled on the interfaces of the four routers. These routers are interconnected through Ethernet interfaces, so the network type of these interfaces is broadcast by default. During the establishment of neighbor relationships, OSPF elects the DR and BDR on each Ethernet link.</a:t>
            </a:r>
            <a:endParaRPr lang="en-US" altLang="zh-CN" smtClean="0"/>
          </a:p>
          <a:p>
            <a:pPr lvl="0"/>
            <a:r>
              <a:rPr lang="en-US" smtClean="0"/>
              <a:t>However, this is unnecessary and time-consuming (the DR and BDR election process involves a waiting timer, which increases the time for directly connected routers to establish adjacencies). These links are P2P connections logically, so DR or BDR election is unnecessary. To improve OSPF efficiency and speed up the establishment of neighbor relationships, you can change the network type of these interconnected interfaces to P2P.</a:t>
            </a:r>
          </a:p>
          <a:p>
            <a:endParaRPr lang="en-US" altLang="zh-CN"/>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1599929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417475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By default, OSPF advertises the IP address of a loopback interface as a 32-bit host route, which is independent of the mask length configured on the loopback interface. Therefore, to configure OSPF to advertise the actual network segment of a loopback interface, set the network type of the interface to NBMA or broadcast on the loopback interface.</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8808136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31183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5811530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683573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7960755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469104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743219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1635236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9838004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smtClean="0"/>
              <a:t>A</a:t>
            </a:r>
            <a:endParaRPr lang="en-US" altLang="zh-CN" dirty="0" smtClean="0"/>
          </a:p>
          <a:p>
            <a:pPr marL="228600" indent="-228600">
              <a:buFont typeface="+mj-lt"/>
              <a:buAutoNum type="arabicPeriod"/>
            </a:pPr>
            <a:r>
              <a:rPr lang="en-US" dirty="0" smtClean="0"/>
              <a:t>ABCD</a:t>
            </a:r>
            <a:endParaRPr lang="en-US" altLang="zh-CN" dirty="0" smtClean="0"/>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03204106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026509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99682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372178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BGP uses the path-vector algorithm, which is a modified version of the distance-vector algorithm.</a:t>
            </a:r>
          </a:p>
          <a:p>
            <a:endParaRPr lang="zh-CN" alt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35663022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754584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Each router generates a link state advertisement (LSA) that describes the status of its directly connected interface, including the interface cost and the relationship between the router and its neighboring router.</a:t>
            </a:r>
            <a:endParaRPr lang="en-US" altLang="zh-CN"/>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9461347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477903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20" name="Picture 4">
            <a:extLst>
              <a:ext uri="{FF2B5EF4-FFF2-40B4-BE49-F238E27FC236}">
                <a16:creationId xmlns:a16="http://schemas.microsoft.com/office/drawing/2014/main" xmlns=""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a16="http://schemas.microsoft.com/office/drawing/2014/main" xmlns=""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a16="http://schemas.microsoft.com/office/drawing/2014/main" xmlns=""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a16="http://schemas.microsoft.com/office/drawing/2014/main" xmlns=""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a16="http://schemas.microsoft.com/office/drawing/2014/main" xmlns=""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a16="http://schemas.microsoft.com/office/drawing/2014/main" xmlns=""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a16="http://schemas.microsoft.com/office/drawing/2014/main" xmlns=""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a16="http://schemas.microsoft.com/office/drawing/2014/main" xmlns=""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a16="http://schemas.microsoft.com/office/drawing/2014/main" xmlns=""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a16="http://schemas.microsoft.com/office/drawing/2014/main" xmlns=""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a16="http://schemas.microsoft.com/office/drawing/2014/main" xmlns=""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a16="http://schemas.microsoft.com/office/drawing/2014/main" xmlns=""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a16="http://schemas.microsoft.com/office/drawing/2014/main" xmlns=""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a16="http://schemas.microsoft.com/office/drawing/2014/main" xmlns=""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24" name="文本占位符 6">
            <a:extLst>
              <a:ext uri="{FF2B5EF4-FFF2-40B4-BE49-F238E27FC236}">
                <a16:creationId xmlns:a16="http://schemas.microsoft.com/office/drawing/2014/main" xmlns=""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a16="http://schemas.microsoft.com/office/drawing/2014/main" xmlns=""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a16="http://schemas.microsoft.com/office/drawing/2014/main" xmlns=""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a16="http://schemas.microsoft.com/office/drawing/2014/main" xmlns=""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a16="http://schemas.microsoft.com/office/drawing/2014/main" xmlns=""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a16="http://schemas.microsoft.com/office/drawing/2014/main" xmlns=""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a16="http://schemas.microsoft.com/office/drawing/2014/main" xmlns=""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a16="http://schemas.microsoft.com/office/drawing/2014/main" xmlns=""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a16="http://schemas.microsoft.com/office/drawing/2014/main" xmlns=""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a16="http://schemas.microsoft.com/office/drawing/2014/main" xmlns=""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a16="http://schemas.microsoft.com/office/drawing/2014/main" xmlns=""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a16="http://schemas.microsoft.com/office/drawing/2014/main" xmlns=""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a16="http://schemas.microsoft.com/office/drawing/2014/main" xmlns=""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a16="http://schemas.microsoft.com/office/drawing/2014/main" xmlns=""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a16="http://schemas.microsoft.com/office/drawing/2014/main" xmlns=""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a16="http://schemas.microsoft.com/office/drawing/2014/main" xmlns=""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9439415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9"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3317905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defRPr baseline="0">
                <a:latin typeface="Huawei Sans" panose="020C0503030203020204" pitchFamily="34" charset="0"/>
              </a:defRPr>
            </a:lvl2pPr>
            <a:lvl3pPr>
              <a:defRPr baseline="0">
                <a:latin typeface="Huawei Sans" panose="020C0503030203020204" pitchFamily="34" charset="0"/>
              </a:defRPr>
            </a:lvl3pPr>
            <a:lvl4pPr>
              <a:defRPr baseline="0">
                <a:latin typeface="Huawei Sans" panose="020C0503030203020204" pitchFamily="34" charset="0"/>
              </a:defRPr>
            </a:lvl4pPr>
            <a:lvl5pPr>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1717568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49" name="文本占位符 6">
            <a:extLst>
              <a:ext uri="{FF2B5EF4-FFF2-40B4-BE49-F238E27FC236}">
                <a16:creationId xmlns:a16="http://schemas.microsoft.com/office/drawing/2014/main" xmlns=""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a16="http://schemas.microsoft.com/office/drawing/2014/main" xmlns=""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a16="http://schemas.microsoft.com/office/drawing/2014/main" xmlns=""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a16="http://schemas.microsoft.com/office/drawing/2014/main" xmlns=""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a16="http://schemas.microsoft.com/office/drawing/2014/main" xmlns=""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a16="http://schemas.microsoft.com/office/drawing/2014/main" xmlns=""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a16="http://schemas.microsoft.com/office/drawing/2014/main" xmlns=""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a16="http://schemas.microsoft.com/office/drawing/2014/main" xmlns=""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a16="http://schemas.microsoft.com/office/drawing/2014/main" xmlns=""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a16="http://schemas.microsoft.com/office/drawing/2014/main" xmlns=""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a16="http://schemas.microsoft.com/office/drawing/2014/main" xmlns=""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a16="http://schemas.microsoft.com/office/drawing/2014/main" xmlns=""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48" name="TextBox 10">
            <a:extLst>
              <a:ext uri="{FF2B5EF4-FFF2-40B4-BE49-F238E27FC236}">
                <a16:creationId xmlns:a16="http://schemas.microsoft.com/office/drawing/2014/main" xmlns=""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a16="http://schemas.microsoft.com/office/drawing/2014/main" xmlns=""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a16="http://schemas.microsoft.com/office/drawing/2014/main" xmlns=""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a16="http://schemas.microsoft.com/office/drawing/2014/main" xmlns=""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a16="http://schemas.microsoft.com/office/drawing/2014/main" xmlns=""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a16="http://schemas.microsoft.com/office/drawing/2014/main" xmlns=""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a16="http://schemas.microsoft.com/office/drawing/2014/main" xmlns=""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a16="http://schemas.microsoft.com/office/drawing/2014/main" xmlns=""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a16="http://schemas.microsoft.com/office/drawing/2014/main" xmlns=""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a16="http://schemas.microsoft.com/office/drawing/2014/main" xmlns=""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a16="http://schemas.microsoft.com/office/drawing/2014/main" xmlns=""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a16="http://schemas.microsoft.com/office/drawing/2014/main" xmlns=""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a16="http://schemas.microsoft.com/office/drawing/2014/main" xmlns=""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a16="http://schemas.microsoft.com/office/drawing/2014/main" xmlns=""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a16="http://schemas.microsoft.com/office/drawing/2014/main" xmlns=""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a16="http://schemas.microsoft.com/office/drawing/2014/main" xmlns=""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a16="http://schemas.microsoft.com/office/drawing/2014/main" xmlns=""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a16="http://schemas.microsoft.com/office/drawing/2014/main" xmlns=""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a16="http://schemas.microsoft.com/office/drawing/2014/main" xmlns=""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a16="http://schemas.microsoft.com/office/drawing/2014/main" xmlns=""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a16="http://schemas.microsoft.com/office/drawing/2014/main" xmlns=""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a16="http://schemas.microsoft.com/office/drawing/2014/main" xmlns=""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a16="http://schemas.microsoft.com/office/drawing/2014/main" xmlns=""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a:t>Directory </a:t>
            </a:r>
          </a:p>
          <a:p>
            <a:pPr marL="653788" lvl="1" indent="-457017">
              <a:buSzPct val="100000"/>
              <a:buFont typeface="+mj-lt"/>
              <a:buAutoNum type="arabicPeriod"/>
            </a:pPr>
            <a:endParaRPr lang="en-US" altLang="zh-CN"/>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5" name="内容占位符 6">
            <a:extLst>
              <a:ext uri="{FF2B5EF4-FFF2-40B4-BE49-F238E27FC236}">
                <a16:creationId xmlns:a16="http://schemas.microsoft.com/office/drawing/2014/main" xmlns=""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a16="http://schemas.microsoft.com/office/drawing/2014/main" xmlns=""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a16="http://schemas.microsoft.com/office/drawing/2014/main" xmlns=""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a16="http://schemas.microsoft.com/office/drawing/2014/main" xmlns=""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a16="http://schemas.microsoft.com/office/drawing/2014/main" xmlns=""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a16="http://schemas.microsoft.com/office/drawing/2014/main" xmlns=""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a16="http://schemas.microsoft.com/office/drawing/2014/main" xmlns=""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39" name="文本占位符 6">
            <a:extLst>
              <a:ext uri="{FF2B5EF4-FFF2-40B4-BE49-F238E27FC236}">
                <a16:creationId xmlns:a16="http://schemas.microsoft.com/office/drawing/2014/main" xmlns=""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a16="http://schemas.microsoft.com/office/drawing/2014/main" xmlns=""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a16="http://schemas.microsoft.com/office/drawing/2014/main" xmlns=""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a16="http://schemas.microsoft.com/office/drawing/2014/main" xmlns=""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a16="http://schemas.microsoft.com/office/drawing/2014/main" xmlns=""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a16="http://schemas.microsoft.com/office/drawing/2014/main" xmlns=""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a16="http://schemas.microsoft.com/office/drawing/2014/main" xmlns=""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xmlns=""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a16="http://schemas.microsoft.com/office/drawing/2014/main" xmlns=""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a16="http://schemas.microsoft.com/office/drawing/2014/main" xmlns=""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a16="http://schemas.microsoft.com/office/drawing/2014/main" xmlns=""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9#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a16="http://schemas.microsoft.com/office/drawing/2014/main" xmlns=""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a16="http://schemas.microsoft.com/office/drawing/2014/main" xmlns=""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a16="http://schemas.microsoft.com/office/drawing/2014/main" xmlns=""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a16="http://schemas.microsoft.com/office/drawing/2014/main" xmlns=""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a16="http://schemas.microsoft.com/office/drawing/2014/main" xmlns=""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a16="http://schemas.microsoft.com/office/drawing/2014/main" xmlns=""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xmlns=""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a16="http://schemas.microsoft.com/office/drawing/2014/main" xmlns=""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a16="http://schemas.microsoft.com/office/drawing/2014/main" xmlns=""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a16="http://schemas.microsoft.com/office/drawing/2014/main" xmlns=""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a16="http://schemas.microsoft.com/office/drawing/2014/main" xmlns=""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a16="http://schemas.microsoft.com/office/drawing/2014/main" xmlns=""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a16="http://schemas.microsoft.com/office/drawing/2014/main" xmlns=""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a16="http://schemas.microsoft.com/office/drawing/2014/main" xmlns=""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a16="http://schemas.microsoft.com/office/drawing/2014/main" xmlns=""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a16="http://schemas.microsoft.com/office/drawing/2014/main" xmlns=""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a16="http://schemas.microsoft.com/office/drawing/2014/main" xmlns=""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a16="http://schemas.microsoft.com/office/drawing/2014/main" xmlns=""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a16="http://schemas.microsoft.com/office/drawing/2014/main" xmlns=""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a16="http://schemas.microsoft.com/office/drawing/2014/main" xmlns=""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42" name="文本占位符 6">
            <a:extLst>
              <a:ext uri="{FF2B5EF4-FFF2-40B4-BE49-F238E27FC236}">
                <a16:creationId xmlns:a16="http://schemas.microsoft.com/office/drawing/2014/main" xmlns=""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a16="http://schemas.microsoft.com/office/drawing/2014/main" xmlns=""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a16="http://schemas.microsoft.com/office/drawing/2014/main" xmlns=""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a16="http://schemas.microsoft.com/office/drawing/2014/main" xmlns=""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a16="http://schemas.microsoft.com/office/drawing/2014/main" xmlns=""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a16="http://schemas.microsoft.com/office/drawing/2014/main" xmlns=""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a16="http://schemas.microsoft.com/office/drawing/2014/main" xmlns=""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a16="http://schemas.microsoft.com/office/drawing/2014/main" xmlns=""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a16="http://schemas.microsoft.com/office/drawing/2014/main" xmlns=""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a16="http://schemas.microsoft.com/office/drawing/2014/main" xmlns=""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a16="http://schemas.microsoft.com/office/drawing/2014/main" xmlns=""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a16="http://schemas.microsoft.com/office/drawing/2014/main" xmlns=""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a16="http://schemas.microsoft.com/office/drawing/2014/main" xmlns=""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a16="http://schemas.microsoft.com/office/drawing/2014/main" xmlns=""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a16="http://schemas.microsoft.com/office/drawing/2014/main" xmlns=""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a16="http://schemas.microsoft.com/office/drawing/2014/main" xmlns=""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a16="http://schemas.microsoft.com/office/drawing/2014/main" xmlns=""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a16="http://schemas.microsoft.com/office/drawing/2014/main" xmlns=""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a16="http://schemas.microsoft.com/office/drawing/2014/main" xmlns=""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a16="http://schemas.microsoft.com/office/drawing/2014/main" xmlns=""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7" name="文本占位符 6">
            <a:extLst>
              <a:ext uri="{FF2B5EF4-FFF2-40B4-BE49-F238E27FC236}">
                <a16:creationId xmlns:a16="http://schemas.microsoft.com/office/drawing/2014/main" xmlns=""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a16="http://schemas.microsoft.com/office/drawing/2014/main" xmlns=""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a16="http://schemas.microsoft.com/office/drawing/2014/main" xmlns=""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a16="http://schemas.microsoft.com/office/drawing/2014/main" xmlns=""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a16="http://schemas.microsoft.com/office/drawing/2014/main" xmlns=""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a16="http://schemas.microsoft.com/office/drawing/2014/main" xmlns=""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a16="http://schemas.microsoft.com/office/drawing/2014/main" xmlns=""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a16="http://schemas.microsoft.com/office/drawing/2014/main" xmlns=""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a16="http://schemas.microsoft.com/office/drawing/2014/main" xmlns=""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a16="http://schemas.microsoft.com/office/drawing/2014/main" xmlns=""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a16="http://schemas.microsoft.com/office/drawing/2014/main" xmlns=""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a16="http://schemas.microsoft.com/office/drawing/2014/main" xmlns=""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a16="http://schemas.microsoft.com/office/drawing/2014/main" xmlns=""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a16="http://schemas.microsoft.com/office/drawing/2014/main" xmlns=""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a16="http://schemas.microsoft.com/office/drawing/2014/main" xmlns=""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a16="http://schemas.microsoft.com/office/drawing/2014/main" xmlns=""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a16="http://schemas.microsoft.com/office/drawing/2014/main" xmlns=""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a16="http://schemas.microsoft.com/office/drawing/2014/main" xmlns=""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a16="http://schemas.microsoft.com/office/drawing/2014/main" xmlns=""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a16="http://schemas.microsoft.com/office/drawing/2014/main" xmlns=""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a16="http://schemas.microsoft.com/office/drawing/2014/main" xmlns=""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a16="http://schemas.microsoft.com/office/drawing/2014/main" xmlns=""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a16="http://schemas.microsoft.com/office/drawing/2014/main" xmlns=""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a16="http://schemas.microsoft.com/office/drawing/2014/main" xmlns=""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a16="http://schemas.microsoft.com/office/drawing/2014/main" xmlns=""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a16="http://schemas.microsoft.com/office/drawing/2014/main" xmlns=""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a16="http://schemas.microsoft.com/office/drawing/2014/main" xmlns=""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a16="http://schemas.microsoft.com/office/drawing/2014/main" xmlns=""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a16="http://schemas.microsoft.com/office/drawing/2014/main" xmlns=""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a16="http://schemas.microsoft.com/office/drawing/2014/main" xmlns=""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a16="http://schemas.microsoft.com/office/drawing/2014/main" xmlns=""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a16="http://schemas.microsoft.com/office/drawing/2014/main" xmlns=""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a16="http://schemas.microsoft.com/office/drawing/2014/main" xmlns=""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a16="http://schemas.microsoft.com/office/drawing/2014/main" xmlns=""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a16="http://schemas.microsoft.com/office/drawing/2014/main" xmlns=""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a16="http://schemas.microsoft.com/office/drawing/2014/main" xmlns=""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a16="http://schemas.microsoft.com/office/drawing/2014/main" xmlns=""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a16="http://schemas.microsoft.com/office/drawing/2014/main" xmlns=""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a16="http://schemas.microsoft.com/office/drawing/2014/main" xmlns=""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a16="http://schemas.microsoft.com/office/drawing/2014/main" xmlns=""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a16="http://schemas.microsoft.com/office/drawing/2014/main" xmlns=""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2" r:id="rId3"/>
    <p:sldLayoutId id="2147483864" r:id="rId4"/>
    <p:sldLayoutId id="2147483863" r:id="rId5"/>
    <p:sldLayoutId id="2147483865" r:id="rId6"/>
    <p:sldLayoutId id="2147483866" r:id="rId7"/>
    <p:sldLayoutId id="2147483867" r:id="rId8"/>
    <p:sldLayoutId id="2147483868" r:id="rId9"/>
    <p:sldLayoutId id="2147483870" r:id="rId10"/>
    <p:sldLayoutId id="2147483871" r:id="rId11"/>
    <p:sldLayoutId id="2147483872" r:id="rId12"/>
    <p:sldLayoutId id="2147483873" r:id="rId13"/>
    <p:sldLayoutId id="2147483874" r:id="rId14"/>
    <p:sldLayoutId id="2147483875" r:id="rId1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0.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1.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2.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3.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4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4.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5.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文本占位符 7"/>
          <p:cNvSpPr>
            <a:spLocks noGrp="1"/>
          </p:cNvSpPr>
          <p:nvPr>
            <p:ph type="body" sz="quarter" idx="17"/>
          </p:nvPr>
        </p:nvSpPr>
        <p:spPr/>
        <p:txBody>
          <a:bodyPr/>
          <a:lstStyle/>
          <a:p>
            <a:endParaRPr lang="zh-CN" altLang="en-US">
              <a:sym typeface="Huawei Sans" panose="020C0503030203020204" pitchFamily="34" charset="0"/>
            </a:endParaRPr>
          </a:p>
        </p:txBody>
      </p:sp>
      <p:sp>
        <p:nvSpPr>
          <p:cNvPr id="9" name="文本占位符 8"/>
          <p:cNvSpPr>
            <a:spLocks noGrp="1"/>
          </p:cNvSpPr>
          <p:nvPr>
            <p:ph type="body" sz="quarter" idx="18"/>
          </p:nvPr>
        </p:nvSpPr>
        <p:spPr/>
        <p:txBody>
          <a:bodyPr/>
          <a:lstStyle/>
          <a:p>
            <a:endParaRPr lang="zh-CN" altLang="en-US">
              <a:sym typeface="Huawei Sans" panose="020C0503030203020204" pitchFamily="34" charset="0"/>
            </a:endParaRPr>
          </a:p>
        </p:txBody>
      </p:sp>
      <p:sp>
        <p:nvSpPr>
          <p:cNvPr id="30" name="文本占位符 9"/>
          <p:cNvSpPr>
            <a:spLocks noGrp="1"/>
          </p:cNvSpPr>
          <p:nvPr>
            <p:ph type="body" sz="quarter" idx="19"/>
          </p:nvPr>
        </p:nvSpPr>
        <p:spPr/>
        <p:txBody>
          <a:bodyPr/>
          <a:lstStyle/>
          <a:p>
            <a:r>
              <a:rPr lang="en-US" altLang="zh-CN" smtClean="0">
                <a:sym typeface="Huawei Sans" panose="020C0503030203020204" pitchFamily="34" charset="0"/>
              </a:rPr>
              <a:t>V5R2</a:t>
            </a:r>
            <a:endParaRPr lang="zh-CN" altLang="en-US" dirty="0">
              <a:sym typeface="Huawei Sans" panose="020C0503030203020204" pitchFamily="34" charset="0"/>
            </a:endParaRPr>
          </a:p>
        </p:txBody>
      </p:sp>
      <p:sp>
        <p:nvSpPr>
          <p:cNvPr id="31" name="文本占位符 10"/>
          <p:cNvSpPr>
            <a:spLocks noGrp="1"/>
          </p:cNvSpPr>
          <p:nvPr>
            <p:ph type="body" sz="quarter" idx="20"/>
          </p:nvPr>
        </p:nvSpPr>
        <p:spPr/>
        <p:txBody>
          <a:bodyPr/>
          <a:lstStyle/>
          <a:p>
            <a:r>
              <a:rPr lang="en-US" altLang="zh-CN" smtClean="0">
                <a:sym typeface="Huawei Sans" panose="020C0503030203020204" pitchFamily="34" charset="0"/>
              </a:rPr>
              <a:t>V1R1</a:t>
            </a:r>
            <a:endParaRPr lang="zh-CN" altLang="en-US" dirty="0">
              <a:sym typeface="Huawei Sans" panose="020C0503030203020204" pitchFamily="34" charset="0"/>
            </a:endParaRPr>
          </a:p>
        </p:txBody>
      </p:sp>
      <p:sp>
        <p:nvSpPr>
          <p:cNvPr id="32" name="文本占位符 3"/>
          <p:cNvSpPr>
            <a:spLocks noGrp="1"/>
          </p:cNvSpPr>
          <p:nvPr>
            <p:ph type="body" sz="quarter" idx="13"/>
          </p:nvPr>
        </p:nvSpPr>
        <p:spPr/>
        <p:txBody>
          <a:bodyPr/>
          <a:lstStyle/>
          <a:p>
            <a:r>
              <a:rPr lang="en-US" smtClean="0">
                <a:sym typeface="Huawei Sans" panose="020C0503030203020204" pitchFamily="34" charset="0"/>
              </a:rPr>
              <a:t>He Junjian/HWX580230</a:t>
            </a:r>
            <a:endParaRPr lang="en-US" altLang="zh-CN" dirty="0">
              <a:sym typeface="Huawei Sans" panose="020C0503030203020204" pitchFamily="34" charset="0"/>
            </a:endParaRPr>
          </a:p>
        </p:txBody>
      </p:sp>
      <p:sp>
        <p:nvSpPr>
          <p:cNvPr id="33" name="文本占位符 4"/>
          <p:cNvSpPr>
            <a:spLocks noGrp="1"/>
          </p:cNvSpPr>
          <p:nvPr>
            <p:ph type="body" sz="quarter" idx="14"/>
          </p:nvPr>
        </p:nvSpPr>
        <p:spPr/>
        <p:txBody>
          <a:bodyPr/>
          <a:lstStyle/>
          <a:p>
            <a:r>
              <a:rPr lang="en-US" altLang="zh-CN" smtClean="0">
                <a:sym typeface="Huawei Sans" panose="020C0503030203020204" pitchFamily="34" charset="0"/>
              </a:rPr>
              <a:t>2019-11-11</a:t>
            </a:r>
            <a:endParaRPr lang="zh-CN" altLang="en-US" dirty="0">
              <a:sym typeface="Huawei Sans" panose="020C0503030203020204" pitchFamily="34" charset="0"/>
            </a:endParaRPr>
          </a:p>
        </p:txBody>
      </p:sp>
      <p:sp>
        <p:nvSpPr>
          <p:cNvPr id="7" name="文本占位符 6"/>
          <p:cNvSpPr>
            <a:spLocks noGrp="1"/>
          </p:cNvSpPr>
          <p:nvPr>
            <p:ph type="body" sz="quarter" idx="15"/>
          </p:nvPr>
        </p:nvSpPr>
        <p:spPr/>
        <p:txBody>
          <a:bodyPr/>
          <a:lstStyle/>
          <a:p>
            <a:endParaRPr lang="zh-CN" altLang="en-US">
              <a:sym typeface="Huawei Sans" panose="020C0503030203020204" pitchFamily="34" charset="0"/>
            </a:endParaRPr>
          </a:p>
        </p:txBody>
      </p:sp>
      <p:sp>
        <p:nvSpPr>
          <p:cNvPr id="35" name="文本占位符 6"/>
          <p:cNvSpPr>
            <a:spLocks noGrp="1"/>
          </p:cNvSpPr>
          <p:nvPr>
            <p:ph type="body" sz="quarter" idx="16"/>
          </p:nvPr>
        </p:nvSpPr>
        <p:spPr/>
        <p:txBody>
          <a:bodyPr/>
          <a:lstStyle/>
          <a:p>
            <a:r>
              <a:rPr lang="en-US" altLang="zh-CN" smtClean="0">
                <a:sym typeface="Huawei Sans" panose="020C0503030203020204" pitchFamily="34" charset="0"/>
              </a:rPr>
              <a:t>New</a:t>
            </a:r>
            <a:endParaRPr lang="zh-CN" altLang="en-US" dirty="0">
              <a:sym typeface="Huawei Sans" panose="020C0503030203020204" pitchFamily="34" charset="0"/>
            </a:endParaRPr>
          </a:p>
        </p:txBody>
      </p:sp>
      <p:sp>
        <p:nvSpPr>
          <p:cNvPr id="10" name="文本占位符 9"/>
          <p:cNvSpPr>
            <a:spLocks noGrp="1"/>
          </p:cNvSpPr>
          <p:nvPr>
            <p:ph type="body" sz="quarter" idx="21"/>
          </p:nvPr>
        </p:nvSpPr>
        <p:spPr/>
        <p:txBody>
          <a:bodyPr/>
          <a:lstStyle/>
          <a:p>
            <a:endParaRPr lang="zh-CN" altLang="en-US">
              <a:sym typeface="Huawei Sans" panose="020C0503030203020204" pitchFamily="34" charset="0"/>
            </a:endParaRPr>
          </a:p>
        </p:txBody>
      </p:sp>
      <p:sp>
        <p:nvSpPr>
          <p:cNvPr id="11" name="文本占位符 10"/>
          <p:cNvSpPr>
            <a:spLocks noGrp="1"/>
          </p:cNvSpPr>
          <p:nvPr>
            <p:ph type="body" sz="quarter" idx="22"/>
          </p:nvPr>
        </p:nvSpPr>
        <p:spPr/>
        <p:txBody>
          <a:bodyPr/>
          <a:lstStyle/>
          <a:p>
            <a:endParaRPr lang="zh-CN" altLang="en-US">
              <a:sym typeface="Huawei Sans" panose="020C0503030203020204" pitchFamily="34" charset="0"/>
            </a:endParaRPr>
          </a:p>
        </p:txBody>
      </p:sp>
      <p:sp>
        <p:nvSpPr>
          <p:cNvPr id="12" name="文本占位符 11"/>
          <p:cNvSpPr>
            <a:spLocks noGrp="1"/>
          </p:cNvSpPr>
          <p:nvPr>
            <p:ph type="body" sz="quarter" idx="23"/>
          </p:nvPr>
        </p:nvSpPr>
        <p:spPr/>
        <p:txBody>
          <a:bodyPr/>
          <a:lstStyle/>
          <a:p>
            <a:endParaRPr lang="zh-CN" altLang="en-US">
              <a:sym typeface="Huawei Sans" panose="020C0503030203020204" pitchFamily="34" charset="0"/>
            </a:endParaRPr>
          </a:p>
        </p:txBody>
      </p:sp>
      <p:sp>
        <p:nvSpPr>
          <p:cNvPr id="13" name="文本占位符 12"/>
          <p:cNvSpPr>
            <a:spLocks noGrp="1"/>
          </p:cNvSpPr>
          <p:nvPr>
            <p:ph type="body" sz="quarter" idx="24"/>
          </p:nvPr>
        </p:nvSpPr>
        <p:spPr/>
        <p:txBody>
          <a:bodyPr/>
          <a:lstStyle/>
          <a:p>
            <a:endParaRPr lang="zh-CN" altLang="en-US">
              <a:sym typeface="Huawei Sans" panose="020C0503030203020204" pitchFamily="34" charset="0"/>
            </a:endParaRPr>
          </a:p>
        </p:txBody>
      </p:sp>
      <p:sp>
        <p:nvSpPr>
          <p:cNvPr id="14" name="文本占位符 13"/>
          <p:cNvSpPr>
            <a:spLocks noGrp="1"/>
          </p:cNvSpPr>
          <p:nvPr>
            <p:ph type="body" sz="quarter" idx="25"/>
          </p:nvPr>
        </p:nvSpPr>
        <p:spPr/>
        <p:txBody>
          <a:bodyPr/>
          <a:lstStyle/>
          <a:p>
            <a:endParaRPr lang="zh-CN" altLang="en-US">
              <a:sym typeface="Huawei Sans" panose="020C0503030203020204" pitchFamily="34" charset="0"/>
            </a:endParaRPr>
          </a:p>
        </p:txBody>
      </p:sp>
      <p:sp>
        <p:nvSpPr>
          <p:cNvPr id="15" name="文本占位符 14"/>
          <p:cNvSpPr>
            <a:spLocks noGrp="1"/>
          </p:cNvSpPr>
          <p:nvPr>
            <p:ph type="body" sz="quarter" idx="26"/>
          </p:nvPr>
        </p:nvSpPr>
        <p:spPr/>
        <p:txBody>
          <a:bodyPr/>
          <a:lstStyle/>
          <a:p>
            <a:endParaRPr lang="zh-CN" altLang="en-US">
              <a:sym typeface="Huawei Sans" panose="020C0503030203020204" pitchFamily="34" charset="0"/>
            </a:endParaRPr>
          </a:p>
        </p:txBody>
      </p:sp>
      <p:sp>
        <p:nvSpPr>
          <p:cNvPr id="16" name="文本占位符 15"/>
          <p:cNvSpPr>
            <a:spLocks noGrp="1"/>
          </p:cNvSpPr>
          <p:nvPr>
            <p:ph type="body" sz="quarter" idx="27"/>
          </p:nvPr>
        </p:nvSpPr>
        <p:spPr/>
        <p:txBody>
          <a:bodyPr/>
          <a:lstStyle/>
          <a:p>
            <a:endParaRPr lang="zh-CN" altLang="en-US">
              <a:sym typeface="Huawei Sans" panose="020C0503030203020204" pitchFamily="34" charset="0"/>
            </a:endParaRPr>
          </a:p>
        </p:txBody>
      </p:sp>
      <p:sp>
        <p:nvSpPr>
          <p:cNvPr id="17" name="文本占位符 16"/>
          <p:cNvSpPr>
            <a:spLocks noGrp="1"/>
          </p:cNvSpPr>
          <p:nvPr>
            <p:ph type="body" sz="quarter" idx="28"/>
          </p:nvPr>
        </p:nvSpPr>
        <p:spPr/>
        <p:txBody>
          <a:bodyPr/>
          <a:lstStyle/>
          <a:p>
            <a:endParaRPr lang="zh-CN" altLang="en-US">
              <a:sym typeface="Huawei Sans" panose="020C0503030203020204" pitchFamily="34" charset="0"/>
            </a:endParaRPr>
          </a:p>
        </p:txBody>
      </p:sp>
      <p:sp>
        <p:nvSpPr>
          <p:cNvPr id="18" name="文本占位符 17"/>
          <p:cNvSpPr>
            <a:spLocks noGrp="1"/>
          </p:cNvSpPr>
          <p:nvPr>
            <p:ph type="body" sz="quarter" idx="29"/>
          </p:nvPr>
        </p:nvSpPr>
        <p:spPr/>
        <p:txBody>
          <a:bodyPr/>
          <a:lstStyle/>
          <a:p>
            <a:endParaRPr lang="zh-CN" altLang="en-US">
              <a:sym typeface="Huawei Sans" panose="020C0503030203020204" pitchFamily="34" charset="0"/>
            </a:endParaRPr>
          </a:p>
        </p:txBody>
      </p:sp>
      <p:sp>
        <p:nvSpPr>
          <p:cNvPr id="19" name="文本占位符 18"/>
          <p:cNvSpPr>
            <a:spLocks noGrp="1"/>
          </p:cNvSpPr>
          <p:nvPr>
            <p:ph type="body" sz="quarter" idx="30"/>
          </p:nvPr>
        </p:nvSpPr>
        <p:spPr/>
        <p:txBody>
          <a:bodyPr/>
          <a:lstStyle/>
          <a:p>
            <a:endParaRPr lang="zh-CN" altLang="en-US">
              <a:sym typeface="Huawei Sans" panose="020C0503030203020204" pitchFamily="34" charset="0"/>
            </a:endParaRPr>
          </a:p>
        </p:txBody>
      </p:sp>
      <p:sp>
        <p:nvSpPr>
          <p:cNvPr id="20" name="文本占位符 19"/>
          <p:cNvSpPr>
            <a:spLocks noGrp="1"/>
          </p:cNvSpPr>
          <p:nvPr>
            <p:ph type="body" sz="quarter" idx="31"/>
          </p:nvPr>
        </p:nvSpPr>
        <p:spPr/>
        <p:txBody>
          <a:bodyPr/>
          <a:lstStyle/>
          <a:p>
            <a:endParaRPr lang="zh-CN" altLang="en-US">
              <a:sym typeface="Huawei Sans" panose="020C0503030203020204" pitchFamily="34" charset="0"/>
            </a:endParaRPr>
          </a:p>
        </p:txBody>
      </p:sp>
      <p:sp>
        <p:nvSpPr>
          <p:cNvPr id="21" name="文本占位符 20"/>
          <p:cNvSpPr>
            <a:spLocks noGrp="1"/>
          </p:cNvSpPr>
          <p:nvPr>
            <p:ph type="body" sz="quarter" idx="32"/>
          </p:nvPr>
        </p:nvSpPr>
        <p:spPr/>
        <p:txBody>
          <a:bodyPr/>
          <a:lstStyle/>
          <a:p>
            <a:endParaRPr lang="zh-CN" altLang="en-US">
              <a:sym typeface="Huawei Sans" panose="020C0503030203020204" pitchFamily="34" charset="0"/>
            </a:endParaRPr>
          </a:p>
        </p:txBody>
      </p:sp>
      <p:sp>
        <p:nvSpPr>
          <p:cNvPr id="22" name="文本占位符 21"/>
          <p:cNvSpPr>
            <a:spLocks noGrp="1"/>
          </p:cNvSpPr>
          <p:nvPr>
            <p:ph type="body" sz="quarter" idx="33"/>
          </p:nvPr>
        </p:nvSpPr>
        <p:spPr/>
        <p:txBody>
          <a:bodyPr/>
          <a:lstStyle/>
          <a:p>
            <a:endParaRPr lang="zh-CN" altLang="en-US">
              <a:sym typeface="Huawei Sans" panose="020C0503030203020204" pitchFamily="34" charset="0"/>
            </a:endParaRPr>
          </a:p>
        </p:txBody>
      </p:sp>
      <p:sp>
        <p:nvSpPr>
          <p:cNvPr id="23" name="文本占位符 22"/>
          <p:cNvSpPr>
            <a:spLocks noGrp="1"/>
          </p:cNvSpPr>
          <p:nvPr>
            <p:ph type="body" sz="quarter" idx="34"/>
          </p:nvPr>
        </p:nvSpPr>
        <p:spPr/>
        <p:txBody>
          <a:bodyPr/>
          <a:lstStyle/>
          <a:p>
            <a:endParaRPr lang="zh-CN" altLang="en-US">
              <a:sym typeface="Huawei Sans" panose="020C0503030203020204" pitchFamily="34" charset="0"/>
            </a:endParaRPr>
          </a:p>
        </p:txBody>
      </p:sp>
      <p:sp>
        <p:nvSpPr>
          <p:cNvPr id="24" name="文本占位符 23"/>
          <p:cNvSpPr>
            <a:spLocks noGrp="1"/>
          </p:cNvSpPr>
          <p:nvPr>
            <p:ph type="body" sz="quarter" idx="35"/>
          </p:nvPr>
        </p:nvSpPr>
        <p:spPr/>
        <p:txBody>
          <a:bodyPr/>
          <a:lstStyle/>
          <a:p>
            <a:endParaRPr lang="zh-CN" altLang="en-US">
              <a:sym typeface="Huawei Sans" panose="020C0503030203020204" pitchFamily="34" charset="0"/>
            </a:endParaRPr>
          </a:p>
        </p:txBody>
      </p:sp>
      <p:sp>
        <p:nvSpPr>
          <p:cNvPr id="25" name="文本占位符 24"/>
          <p:cNvSpPr>
            <a:spLocks noGrp="1"/>
          </p:cNvSpPr>
          <p:nvPr>
            <p:ph type="body" sz="quarter" idx="36"/>
          </p:nvPr>
        </p:nvSpPr>
        <p:spPr/>
        <p:txBody>
          <a:bodyPr/>
          <a:lstStyle/>
          <a:p>
            <a:endParaRPr lang="zh-CN" altLang="en-US">
              <a:sym typeface="Huawei Sans" panose="020C0503030203020204" pitchFamily="34" charset="0"/>
            </a:endParaRPr>
          </a:p>
        </p:txBody>
      </p:sp>
      <p:sp>
        <p:nvSpPr>
          <p:cNvPr id="26" name="文本占位符 25"/>
          <p:cNvSpPr>
            <a:spLocks noGrp="1"/>
          </p:cNvSpPr>
          <p:nvPr>
            <p:ph type="body" sz="quarter" idx="37"/>
          </p:nvPr>
        </p:nvSpPr>
        <p:spPr/>
        <p:txBody>
          <a:bodyPr/>
          <a:lstStyle/>
          <a:p>
            <a:endParaRPr lang="zh-CN" altLang="en-US">
              <a:sym typeface="Huawei Sans" panose="020C0503030203020204" pitchFamily="34" charset="0"/>
            </a:endParaRPr>
          </a:p>
        </p:txBody>
      </p:sp>
      <p:sp>
        <p:nvSpPr>
          <p:cNvPr id="27" name="文本占位符 26"/>
          <p:cNvSpPr>
            <a:spLocks noGrp="1"/>
          </p:cNvSpPr>
          <p:nvPr>
            <p:ph type="body" sz="quarter" idx="38"/>
          </p:nvPr>
        </p:nvSpPr>
        <p:spPr/>
        <p:txBody>
          <a:bodyPr/>
          <a:lstStyle/>
          <a:p>
            <a:endParaRPr lang="zh-CN" altLang="en-US">
              <a:sym typeface="Huawei Sans" panose="020C0503030203020204" pitchFamily="34" charset="0"/>
            </a:endParaRPr>
          </a:p>
        </p:txBody>
      </p:sp>
      <p:sp>
        <p:nvSpPr>
          <p:cNvPr id="52" name="文本占位符 51"/>
          <p:cNvSpPr>
            <a:spLocks noGrp="1"/>
          </p:cNvSpPr>
          <p:nvPr>
            <p:ph type="body" sz="quarter" idx="39"/>
          </p:nvPr>
        </p:nvSpPr>
        <p:spPr/>
        <p:txBody>
          <a:bodyPr/>
          <a:lstStyle/>
          <a:p>
            <a:endParaRPr lang="zh-CN" altLang="en-US">
              <a:sym typeface="Huawei Sans" panose="020C0503030203020204" pitchFamily="34" charset="0"/>
            </a:endParaRPr>
          </a:p>
        </p:txBody>
      </p:sp>
      <p:sp>
        <p:nvSpPr>
          <p:cNvPr id="53" name="文本占位符 52"/>
          <p:cNvSpPr>
            <a:spLocks noGrp="1"/>
          </p:cNvSpPr>
          <p:nvPr>
            <p:ph type="body" sz="quarter" idx="40"/>
          </p:nvPr>
        </p:nvSpPr>
        <p:spPr/>
        <p:txBody>
          <a:bodyPr/>
          <a:lstStyle/>
          <a:p>
            <a:endParaRPr lang="zh-CN" altLang="en-US">
              <a:sym typeface="Huawei Sans" panose="020C0503030203020204" pitchFamily="34" charset="0"/>
            </a:endParaRPr>
          </a:p>
        </p:txBody>
      </p:sp>
    </p:spTree>
    <p:extLst>
      <p:ext uri="{BB962C8B-B14F-4D97-AF65-F5344CB8AC3E}">
        <p14:creationId xmlns:p14="http://schemas.microsoft.com/office/powerpoint/2010/main" val="23304100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圆角矩形 75"/>
          <p:cNvSpPr/>
          <p:nvPr/>
        </p:nvSpPr>
        <p:spPr>
          <a:xfrm>
            <a:off x="688167" y="2429760"/>
            <a:ext cx="7011835" cy="3951989"/>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任意多边形: 形状 56">
            <a:extLst>
              <a:ext uri="{FF2B5EF4-FFF2-40B4-BE49-F238E27FC236}">
                <a16:creationId xmlns:a16="http://schemas.microsoft.com/office/drawing/2014/main" xmlns="" id="{530F379C-FF94-4CEA-8745-39716F1E078F}"/>
              </a:ext>
            </a:extLst>
          </p:cNvPr>
          <p:cNvSpPr/>
          <p:nvPr/>
        </p:nvSpPr>
        <p:spPr>
          <a:xfrm>
            <a:off x="7061200" y="4089400"/>
            <a:ext cx="2451100" cy="1752600"/>
          </a:xfrm>
          <a:custGeom>
            <a:avLst/>
            <a:gdLst>
              <a:gd name="connsiteX0" fmla="*/ 2451100 w 2451100"/>
              <a:gd name="connsiteY0" fmla="*/ 63500 h 1752600"/>
              <a:gd name="connsiteX1" fmla="*/ 482600 w 2451100"/>
              <a:gd name="connsiteY1" fmla="*/ 0 h 1752600"/>
              <a:gd name="connsiteX2" fmla="*/ 0 w 2451100"/>
              <a:gd name="connsiteY2" fmla="*/ 342900 h 1752600"/>
              <a:gd name="connsiteX3" fmla="*/ 1422400 w 2451100"/>
              <a:gd name="connsiteY3" fmla="*/ 1752600 h 1752600"/>
            </a:gdLst>
            <a:ahLst/>
            <a:cxnLst>
              <a:cxn ang="0">
                <a:pos x="connsiteX0" y="connsiteY0"/>
              </a:cxn>
              <a:cxn ang="0">
                <a:pos x="connsiteX1" y="connsiteY1"/>
              </a:cxn>
              <a:cxn ang="0">
                <a:pos x="connsiteX2" y="connsiteY2"/>
              </a:cxn>
              <a:cxn ang="0">
                <a:pos x="connsiteX3" y="connsiteY3"/>
              </a:cxn>
            </a:cxnLst>
            <a:rect l="l" t="t" r="r" b="b"/>
            <a:pathLst>
              <a:path w="2451100" h="1752600">
                <a:moveTo>
                  <a:pt x="2451100" y="63500"/>
                </a:moveTo>
                <a:lnTo>
                  <a:pt x="482600" y="0"/>
                </a:lnTo>
                <a:lnTo>
                  <a:pt x="0" y="342900"/>
                </a:lnTo>
                <a:lnTo>
                  <a:pt x="1422400" y="1752600"/>
                </a:lnTo>
              </a:path>
            </a:pathLst>
          </a:custGeom>
          <a:gradFill flip="none" rotWithShape="1">
            <a:gsLst>
              <a:gs pos="35000">
                <a:schemeClr val="accent1">
                  <a:lumMod val="5000"/>
                  <a:lumOff val="95000"/>
                </a:schemeClr>
              </a:gs>
              <a:gs pos="72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椭圆 23">
            <a:extLst>
              <a:ext uri="{FF2B5EF4-FFF2-40B4-BE49-F238E27FC236}">
                <a16:creationId xmlns:a16="http://schemas.microsoft.com/office/drawing/2014/main" xmlns="" id="{2DCFDB38-5FBF-4EA1-9E9F-CC3A433FDB60}"/>
              </a:ext>
            </a:extLst>
          </p:cNvPr>
          <p:cNvSpPr/>
          <p:nvPr/>
        </p:nvSpPr>
        <p:spPr>
          <a:xfrm>
            <a:off x="8126236" y="4171289"/>
            <a:ext cx="2820271" cy="1986675"/>
          </a:xfrm>
          <a:prstGeom prst="ellipse">
            <a:avLst/>
          </a:prstGeom>
          <a:solidFill>
            <a:schemeClr val="bg1"/>
          </a:solidFill>
          <a:ln>
            <a:solidFill>
              <a:schemeClr val="accent4">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直接连接符 27">
            <a:extLst>
              <a:ext uri="{FF2B5EF4-FFF2-40B4-BE49-F238E27FC236}">
                <a16:creationId xmlns:a16="http://schemas.microsoft.com/office/drawing/2014/main" xmlns="" id="{51126679-0209-4D72-836F-39B6A0F17F99}"/>
              </a:ext>
            </a:extLst>
          </p:cNvPr>
          <p:cNvCxnSpPr>
            <a:cxnSpLocks/>
            <a:stCxn id="54" idx="3"/>
            <a:endCxn id="52" idx="7"/>
          </p:cNvCxnSpPr>
          <p:nvPr/>
        </p:nvCxnSpPr>
        <p:spPr>
          <a:xfrm flipV="1">
            <a:off x="8391111" y="4431922"/>
            <a:ext cx="1234356" cy="82579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EBDC2C30-5356-4161-81B2-7370750F965A}"/>
              </a:ext>
            </a:extLst>
          </p:cNvPr>
          <p:cNvCxnSpPr>
            <a:cxnSpLocks/>
            <a:stCxn id="54" idx="1"/>
            <a:endCxn id="53" idx="5"/>
          </p:cNvCxnSpPr>
          <p:nvPr/>
        </p:nvCxnSpPr>
        <p:spPr>
          <a:xfrm>
            <a:off x="8391111" y="5079522"/>
            <a:ext cx="1234356" cy="88439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037FB0F0-042A-40E0-8E2D-6CD4E8845CAF}"/>
              </a:ext>
            </a:extLst>
          </p:cNvPr>
          <p:cNvCxnSpPr>
            <a:cxnSpLocks/>
            <a:stCxn id="56" idx="3"/>
            <a:endCxn id="53" idx="3"/>
          </p:cNvCxnSpPr>
          <p:nvPr/>
        </p:nvCxnSpPr>
        <p:spPr>
          <a:xfrm flipH="1">
            <a:off x="9447277" y="5257712"/>
            <a:ext cx="1056166" cy="706209"/>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9" name="对话气泡: 矩形 68">
            <a:extLst>
              <a:ext uri="{FF2B5EF4-FFF2-40B4-BE49-F238E27FC236}">
                <a16:creationId xmlns:a16="http://schemas.microsoft.com/office/drawing/2014/main" xmlns="" id="{E6D89D4F-E061-4811-B142-74FB634BB4CF}"/>
              </a:ext>
            </a:extLst>
          </p:cNvPr>
          <p:cNvSpPr/>
          <p:nvPr/>
        </p:nvSpPr>
        <p:spPr>
          <a:xfrm>
            <a:off x="7862849" y="2738843"/>
            <a:ext cx="3729174" cy="821552"/>
          </a:xfrm>
          <a:prstGeom prst="wedgeRectCallout">
            <a:avLst>
              <a:gd name="adj1" fmla="val -56602"/>
              <a:gd name="adj2" fmla="val 32964"/>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ctr">
              <a:spcBef>
                <a:spcPct val="0"/>
              </a:spcBef>
              <a:spcAft>
                <a:spcPct val="0"/>
              </a:spcAft>
            </a:pPr>
            <a:endParaRPr lang="en-US" altLang="zh-CN" sz="14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 name="文本占位符 3"/>
          <p:cNvSpPr>
            <a:spLocks noGrp="1"/>
          </p:cNvSpPr>
          <p:nvPr>
            <p:ph type="body" sz="quarter" idx="10"/>
          </p:nvPr>
        </p:nvSpPr>
        <p:spPr>
          <a:xfrm>
            <a:off x="451877" y="1242453"/>
            <a:ext cx="11306175" cy="1187308"/>
          </a:xfrm>
        </p:spPr>
        <p:txBody>
          <a:bodyPr/>
          <a:lstStyle/>
          <a:p>
            <a:pPr marL="0" indent="0">
              <a:buNone/>
            </a:pPr>
            <a:r>
              <a:rPr lang="en-US" altLang="zh-CN" sz="1800" dirty="0" smtClean="0"/>
              <a:t>Each router uses the Shortest Path First (SPF) algorithm to calculate routes based on the LSDB. Each router calculates a loop-free tree with itself as the root and the shortest path. With the tree, the router knows the optimal paths to all network segments.</a:t>
            </a:r>
          </a:p>
          <a:p>
            <a:endParaRPr lang="zh-CN" altLang="en-US" sz="1800" dirty="0"/>
          </a:p>
        </p:txBody>
      </p:sp>
      <p:sp>
        <p:nvSpPr>
          <p:cNvPr id="2" name="标题 1">
            <a:extLst>
              <a:ext uri="{FF2B5EF4-FFF2-40B4-BE49-F238E27FC236}">
                <a16:creationId xmlns:a16="http://schemas.microsoft.com/office/drawing/2014/main" xmlns="" id="{3D0A7517-4E72-40D7-9DB3-CBA4D0A283C8}"/>
              </a:ext>
            </a:extLst>
          </p:cNvPr>
          <p:cNvSpPr>
            <a:spLocks noGrp="1"/>
          </p:cNvSpPr>
          <p:nvPr>
            <p:ph type="title"/>
          </p:nvPr>
        </p:nvSpPr>
        <p:spPr/>
        <p:txBody>
          <a:bodyPr/>
          <a:lstStyle/>
          <a:p>
            <a:r>
              <a:rPr lang="en-US" dirty="0" smtClean="0">
                <a:sym typeface="Huawei Sans" panose="020C0503030203020204" pitchFamily="34" charset="0"/>
              </a:rPr>
              <a:t>Link State Routing Protocol: SPF Calculation</a:t>
            </a:r>
            <a:endParaRPr lang="en-US" dirty="0">
              <a:sym typeface="Huawei Sans" panose="020C0503030203020204" pitchFamily="34" charset="0"/>
            </a:endParaRPr>
          </a:p>
        </p:txBody>
      </p:sp>
      <p:grpSp>
        <p:nvGrpSpPr>
          <p:cNvPr id="48" name="组合 47">
            <a:extLst>
              <a:ext uri="{FF2B5EF4-FFF2-40B4-BE49-F238E27FC236}">
                <a16:creationId xmlns:a16="http://schemas.microsoft.com/office/drawing/2014/main" xmlns="" id="{8375629C-45FA-41AB-879A-C7B2CEA103FD}"/>
              </a:ext>
            </a:extLst>
          </p:cNvPr>
          <p:cNvGrpSpPr/>
          <p:nvPr/>
        </p:nvGrpSpPr>
        <p:grpSpPr>
          <a:xfrm>
            <a:off x="3912352" y="2965511"/>
            <a:ext cx="595902" cy="3105869"/>
            <a:chOff x="5642527" y="3219690"/>
            <a:chExt cx="595902" cy="3105869"/>
          </a:xfrm>
        </p:grpSpPr>
        <p:pic>
          <p:nvPicPr>
            <p:cNvPr id="6" name="图片 5">
              <a:extLst>
                <a:ext uri="{FF2B5EF4-FFF2-40B4-BE49-F238E27FC236}">
                  <a16:creationId xmlns:a16="http://schemas.microsoft.com/office/drawing/2014/main" xmlns="" id="{D7CDE09C-371B-4E89-875C-68E769622B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42527" y="3219690"/>
              <a:ext cx="540000" cy="442800"/>
            </a:xfrm>
            <a:prstGeom prst="rect">
              <a:avLst/>
            </a:prstGeom>
          </p:spPr>
        </p:pic>
        <p:sp>
          <p:nvSpPr>
            <p:cNvPr id="13" name="文本框 12">
              <a:extLst>
                <a:ext uri="{FF2B5EF4-FFF2-40B4-BE49-F238E27FC236}">
                  <a16:creationId xmlns:a16="http://schemas.microsoft.com/office/drawing/2014/main" xmlns="" id="{F15DF069-3A8C-4489-9BAE-D7A93CF7FA80}"/>
                </a:ext>
              </a:extLst>
            </p:cNvPr>
            <p:cNvSpPr txBox="1"/>
            <p:nvPr/>
          </p:nvSpPr>
          <p:spPr>
            <a:xfrm>
              <a:off x="5698429" y="3680732"/>
              <a:ext cx="540000"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1" name="图片 30">
              <a:extLst>
                <a:ext uri="{FF2B5EF4-FFF2-40B4-BE49-F238E27FC236}">
                  <a16:creationId xmlns:a16="http://schemas.microsoft.com/office/drawing/2014/main" xmlns="" id="{B4449D26-6555-499B-AB0B-EBE6E66D250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42527" y="5576744"/>
              <a:ext cx="540000" cy="442800"/>
            </a:xfrm>
            <a:prstGeom prst="rect">
              <a:avLst/>
            </a:prstGeom>
          </p:spPr>
        </p:pic>
        <p:sp>
          <p:nvSpPr>
            <p:cNvPr id="38" name="文本框 37">
              <a:extLst>
                <a:ext uri="{FF2B5EF4-FFF2-40B4-BE49-F238E27FC236}">
                  <a16:creationId xmlns:a16="http://schemas.microsoft.com/office/drawing/2014/main" xmlns="" id="{17EFDAB0-917D-4C4F-849A-249F96C4DA14}"/>
                </a:ext>
              </a:extLst>
            </p:cNvPr>
            <p:cNvSpPr txBox="1"/>
            <p:nvPr/>
          </p:nvSpPr>
          <p:spPr>
            <a:xfrm>
              <a:off x="5695409" y="5987005"/>
              <a:ext cx="540000"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5" name="图片 4">
            <a:extLst>
              <a:ext uri="{FF2B5EF4-FFF2-40B4-BE49-F238E27FC236}">
                <a16:creationId xmlns:a16="http://schemas.microsoft.com/office/drawing/2014/main" xmlns="" id="{E2C6EBBD-2E4E-4529-8E0D-AEBB052C7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0454" y="4049018"/>
            <a:ext cx="540000" cy="442800"/>
          </a:xfrm>
          <a:prstGeom prst="rect">
            <a:avLst/>
          </a:prstGeom>
        </p:spPr>
      </p:pic>
      <p:pic>
        <p:nvPicPr>
          <p:cNvPr id="7" name="图片 6">
            <a:extLst>
              <a:ext uri="{FF2B5EF4-FFF2-40B4-BE49-F238E27FC236}">
                <a16:creationId xmlns:a16="http://schemas.microsoft.com/office/drawing/2014/main" xmlns="" id="{8926C67A-7165-4B4C-AF1C-51DB60DAB06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010152" y="4049018"/>
            <a:ext cx="540000" cy="442800"/>
          </a:xfrm>
          <a:prstGeom prst="rect">
            <a:avLst/>
          </a:prstGeom>
        </p:spPr>
      </p:pic>
      <p:cxnSp>
        <p:nvCxnSpPr>
          <p:cNvPr id="8" name="直接连接符 7">
            <a:extLst>
              <a:ext uri="{FF2B5EF4-FFF2-40B4-BE49-F238E27FC236}">
                <a16:creationId xmlns:a16="http://schemas.microsoft.com/office/drawing/2014/main" xmlns="" id="{1893F547-5CA0-4F2B-8CDB-74D1C75B3AA5}"/>
              </a:ext>
            </a:extLst>
          </p:cNvPr>
          <p:cNvCxnSpPr>
            <a:cxnSpLocks/>
            <a:stCxn id="6" idx="1"/>
            <a:endCxn id="5" idx="3"/>
          </p:cNvCxnSpPr>
          <p:nvPr/>
        </p:nvCxnSpPr>
        <p:spPr>
          <a:xfrm flipH="1">
            <a:off x="1410454" y="3186911"/>
            <a:ext cx="2501898" cy="1083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7AC81503-2438-488E-AFBC-4BAD13F55571}"/>
              </a:ext>
            </a:extLst>
          </p:cNvPr>
          <p:cNvCxnSpPr>
            <a:cxnSpLocks/>
            <a:stCxn id="7" idx="1"/>
            <a:endCxn id="6" idx="3"/>
          </p:cNvCxnSpPr>
          <p:nvPr/>
        </p:nvCxnSpPr>
        <p:spPr>
          <a:xfrm flipH="1" flipV="1">
            <a:off x="4452352" y="3186911"/>
            <a:ext cx="2557800" cy="1083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1409FD4B-8224-4A02-96F0-20818D56001A}"/>
              </a:ext>
            </a:extLst>
          </p:cNvPr>
          <p:cNvCxnSpPr>
            <a:cxnSpLocks/>
            <a:stCxn id="31" idx="1"/>
            <a:endCxn id="5" idx="3"/>
          </p:cNvCxnSpPr>
          <p:nvPr/>
        </p:nvCxnSpPr>
        <p:spPr>
          <a:xfrm flipH="1" flipV="1">
            <a:off x="1410454" y="4270418"/>
            <a:ext cx="2501898" cy="12735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BBFB2BF5-9CF0-4EC7-B840-B9D46BE2A3A8}"/>
              </a:ext>
            </a:extLst>
          </p:cNvPr>
          <p:cNvCxnSpPr>
            <a:cxnSpLocks/>
            <a:stCxn id="7" idx="1"/>
            <a:endCxn id="31" idx="3"/>
          </p:cNvCxnSpPr>
          <p:nvPr/>
        </p:nvCxnSpPr>
        <p:spPr>
          <a:xfrm flipH="1">
            <a:off x="4452352" y="4270418"/>
            <a:ext cx="2557800" cy="12735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xmlns="" id="{15947F26-D0D6-46F2-BF72-0FE884444B15}"/>
              </a:ext>
            </a:extLst>
          </p:cNvPr>
          <p:cNvSpPr txBox="1"/>
          <p:nvPr/>
        </p:nvSpPr>
        <p:spPr>
          <a:xfrm>
            <a:off x="933084" y="4579500"/>
            <a:ext cx="540000"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a:extLst>
              <a:ext uri="{FF2B5EF4-FFF2-40B4-BE49-F238E27FC236}">
                <a16:creationId xmlns:a16="http://schemas.microsoft.com/office/drawing/2014/main" xmlns="" id="{C935E4EB-63B0-44AE-8029-A800A21BB4B7}"/>
              </a:ext>
            </a:extLst>
          </p:cNvPr>
          <p:cNvSpPr txBox="1"/>
          <p:nvPr/>
        </p:nvSpPr>
        <p:spPr>
          <a:xfrm>
            <a:off x="7021142" y="4568637"/>
            <a:ext cx="540000"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a:extLst>
              <a:ext uri="{FF2B5EF4-FFF2-40B4-BE49-F238E27FC236}">
                <a16:creationId xmlns:a16="http://schemas.microsoft.com/office/drawing/2014/main" xmlns="" id="{A0074644-E740-430C-A59A-42B521753241}"/>
              </a:ext>
            </a:extLst>
          </p:cNvPr>
          <p:cNvSpPr txBox="1"/>
          <p:nvPr/>
        </p:nvSpPr>
        <p:spPr>
          <a:xfrm rot="20260451">
            <a:off x="2554124" y="3620414"/>
            <a:ext cx="958366" cy="338554"/>
          </a:xfrm>
          <a:prstGeom prst="rect">
            <a:avLst/>
          </a:prstGeom>
          <a:noFill/>
        </p:spPr>
        <p:txBody>
          <a:bodyPr wrap="squar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100M</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a:extLst>
              <a:ext uri="{FF2B5EF4-FFF2-40B4-BE49-F238E27FC236}">
                <a16:creationId xmlns:a16="http://schemas.microsoft.com/office/drawing/2014/main" xmlns="" id="{84EAE70C-F60A-44D8-894B-39F1FA61E66B}"/>
              </a:ext>
            </a:extLst>
          </p:cNvPr>
          <p:cNvSpPr txBox="1"/>
          <p:nvPr/>
        </p:nvSpPr>
        <p:spPr>
          <a:xfrm rot="19958812">
            <a:off x="5071800" y="4572245"/>
            <a:ext cx="958366" cy="338554"/>
          </a:xfrm>
          <a:prstGeom prst="rect">
            <a:avLst/>
          </a:prstGeom>
          <a:noFill/>
        </p:spPr>
        <p:txBody>
          <a:bodyPr wrap="squar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1000M</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a:extLst>
              <a:ext uri="{FF2B5EF4-FFF2-40B4-BE49-F238E27FC236}">
                <a16:creationId xmlns:a16="http://schemas.microsoft.com/office/drawing/2014/main" xmlns="" id="{B7CF51D9-812B-4E47-B963-5172379FB09A}"/>
              </a:ext>
            </a:extLst>
          </p:cNvPr>
          <p:cNvSpPr txBox="1"/>
          <p:nvPr/>
        </p:nvSpPr>
        <p:spPr>
          <a:xfrm rot="1354857">
            <a:off x="4907436" y="3631863"/>
            <a:ext cx="958366" cy="338554"/>
          </a:xfrm>
          <a:prstGeom prst="rect">
            <a:avLst/>
          </a:prstGeom>
          <a:noFill/>
        </p:spPr>
        <p:txBody>
          <a:bodyPr wrap="squar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1.544M</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a:extLst>
              <a:ext uri="{FF2B5EF4-FFF2-40B4-BE49-F238E27FC236}">
                <a16:creationId xmlns:a16="http://schemas.microsoft.com/office/drawing/2014/main" xmlns="" id="{A69AE230-7B0A-42B8-AEC3-4B1926B95AE9}"/>
              </a:ext>
            </a:extLst>
          </p:cNvPr>
          <p:cNvSpPr txBox="1"/>
          <p:nvPr/>
        </p:nvSpPr>
        <p:spPr>
          <a:xfrm rot="1514838">
            <a:off x="2484940" y="4661050"/>
            <a:ext cx="958366" cy="338554"/>
          </a:xfrm>
          <a:prstGeom prst="rect">
            <a:avLst/>
          </a:prstGeom>
          <a:noFill/>
        </p:spPr>
        <p:txBody>
          <a:bodyPr wrap="squar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100M</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a:extLst>
              <a:ext uri="{FF2B5EF4-FFF2-40B4-BE49-F238E27FC236}">
                <a16:creationId xmlns:a16="http://schemas.microsoft.com/office/drawing/2014/main" xmlns="" id="{C7E27F8A-9991-4A7E-A58D-E4611DE92F43}"/>
              </a:ext>
            </a:extLst>
          </p:cNvPr>
          <p:cNvSpPr txBox="1"/>
          <p:nvPr/>
        </p:nvSpPr>
        <p:spPr>
          <a:xfrm>
            <a:off x="7873069" y="2844920"/>
            <a:ext cx="3718954" cy="609398"/>
          </a:xfrm>
          <a:prstGeom prst="rect">
            <a:avLst/>
          </a:prstGeom>
          <a:noFill/>
        </p:spPr>
        <p:txBody>
          <a:bodyPr wrap="square" rtlCol="0">
            <a:spAutoFit/>
          </a:bodyPr>
          <a:lstStyle/>
          <a:p>
            <a:pPr fontAlgn="ctr">
              <a:lnSpc>
                <a:spcPct val="12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Each router calculates a loop-free tree with itself as the root and the shortest path.</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a:extLst>
              <a:ext uri="{FF2B5EF4-FFF2-40B4-BE49-F238E27FC236}">
                <a16:creationId xmlns:a16="http://schemas.microsoft.com/office/drawing/2014/main" xmlns="" id="{E52B2423-D31F-4CE6-8043-A227671F1C3C}"/>
              </a:ext>
            </a:extLst>
          </p:cNvPr>
          <p:cNvSpPr/>
          <p:nvPr/>
        </p:nvSpPr>
        <p:spPr>
          <a:xfrm>
            <a:off x="794956" y="3572709"/>
            <a:ext cx="690996" cy="3547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LSDB</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xmlns="" id="{6C602768-20C5-4F4D-8376-33111105344F}"/>
              </a:ext>
            </a:extLst>
          </p:cNvPr>
          <p:cNvSpPr/>
          <p:nvPr/>
        </p:nvSpPr>
        <p:spPr>
          <a:xfrm>
            <a:off x="3778629" y="4846334"/>
            <a:ext cx="825895" cy="3547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LSDB</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a:extLst>
              <a:ext uri="{FF2B5EF4-FFF2-40B4-BE49-F238E27FC236}">
                <a16:creationId xmlns:a16="http://schemas.microsoft.com/office/drawing/2014/main" xmlns="" id="{4244A987-6A88-490D-B936-0229F235AB62}"/>
              </a:ext>
            </a:extLst>
          </p:cNvPr>
          <p:cNvSpPr/>
          <p:nvPr/>
        </p:nvSpPr>
        <p:spPr>
          <a:xfrm>
            <a:off x="3778629" y="2536494"/>
            <a:ext cx="825895" cy="3547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LSDB</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a:extLst>
              <a:ext uri="{FF2B5EF4-FFF2-40B4-BE49-F238E27FC236}">
                <a16:creationId xmlns:a16="http://schemas.microsoft.com/office/drawing/2014/main" xmlns="" id="{2D371C85-E924-4C45-9C71-036D30DBAB06}"/>
              </a:ext>
            </a:extLst>
          </p:cNvPr>
          <p:cNvSpPr/>
          <p:nvPr/>
        </p:nvSpPr>
        <p:spPr>
          <a:xfrm>
            <a:off x="6960048" y="3572709"/>
            <a:ext cx="690996" cy="3547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LSDB</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Oval 4">
            <a:extLst>
              <a:ext uri="{FF2B5EF4-FFF2-40B4-BE49-F238E27FC236}">
                <a16:creationId xmlns:a16="http://schemas.microsoft.com/office/drawing/2014/main" xmlns="" id="{0CA5DAFD-F1D4-4ED2-A364-A28C9CB09446}"/>
              </a:ext>
            </a:extLst>
          </p:cNvPr>
          <p:cNvSpPr>
            <a:spLocks noChangeAspect="1"/>
          </p:cNvSpPr>
          <p:nvPr/>
        </p:nvSpPr>
        <p:spPr>
          <a:xfrm>
            <a:off x="9410372" y="439501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Oval 4">
            <a:extLst>
              <a:ext uri="{FF2B5EF4-FFF2-40B4-BE49-F238E27FC236}">
                <a16:creationId xmlns:a16="http://schemas.microsoft.com/office/drawing/2014/main" xmlns="" id="{D07D4349-BDB5-4FB8-AD9D-C09B57F33768}"/>
              </a:ext>
            </a:extLst>
          </p:cNvPr>
          <p:cNvSpPr>
            <a:spLocks noChangeAspect="1"/>
          </p:cNvSpPr>
          <p:nvPr/>
        </p:nvSpPr>
        <p:spPr>
          <a:xfrm>
            <a:off x="9410372" y="5748826"/>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Oval 4">
            <a:extLst>
              <a:ext uri="{FF2B5EF4-FFF2-40B4-BE49-F238E27FC236}">
                <a16:creationId xmlns:a16="http://schemas.microsoft.com/office/drawing/2014/main" xmlns="" id="{7D8D78A3-9F54-4223-AC0A-1B0A90CD7D86}"/>
              </a:ext>
            </a:extLst>
          </p:cNvPr>
          <p:cNvSpPr>
            <a:spLocks noChangeAspect="1"/>
          </p:cNvSpPr>
          <p:nvPr/>
        </p:nvSpPr>
        <p:spPr>
          <a:xfrm>
            <a:off x="8354206" y="504261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Oval 4">
            <a:extLst>
              <a:ext uri="{FF2B5EF4-FFF2-40B4-BE49-F238E27FC236}">
                <a16:creationId xmlns:a16="http://schemas.microsoft.com/office/drawing/2014/main" xmlns="" id="{F4FC610B-C599-45C0-AD41-203CA0D803FE}"/>
              </a:ext>
            </a:extLst>
          </p:cNvPr>
          <p:cNvSpPr>
            <a:spLocks noChangeAspect="1"/>
          </p:cNvSpPr>
          <p:nvPr/>
        </p:nvSpPr>
        <p:spPr>
          <a:xfrm>
            <a:off x="10466538" y="504261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a:extLst>
              <a:ext uri="{FF2B5EF4-FFF2-40B4-BE49-F238E27FC236}">
                <a16:creationId xmlns:a16="http://schemas.microsoft.com/office/drawing/2014/main" xmlns="" id="{E7264E39-0F62-48F9-9F75-4364DD1A2DA2}"/>
              </a:ext>
            </a:extLst>
          </p:cNvPr>
          <p:cNvSpPr txBox="1"/>
          <p:nvPr/>
        </p:nvSpPr>
        <p:spPr>
          <a:xfrm>
            <a:off x="6992764" y="6064647"/>
            <a:ext cx="958366" cy="338554"/>
          </a:xfrm>
          <a:prstGeom prst="rect">
            <a:avLst/>
          </a:prstGeom>
          <a:noFill/>
        </p:spPr>
        <p:txBody>
          <a:bodyPr wrap="squar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942277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圆角矩形 75"/>
          <p:cNvSpPr/>
          <p:nvPr/>
        </p:nvSpPr>
        <p:spPr>
          <a:xfrm>
            <a:off x="688167" y="2303784"/>
            <a:ext cx="9097517" cy="4077966"/>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对话气泡: 矩形 68">
            <a:extLst>
              <a:ext uri="{FF2B5EF4-FFF2-40B4-BE49-F238E27FC236}">
                <a16:creationId xmlns:a16="http://schemas.microsoft.com/office/drawing/2014/main" xmlns="" id="{E6D89D4F-E061-4811-B142-74FB634BB4CF}"/>
              </a:ext>
            </a:extLst>
          </p:cNvPr>
          <p:cNvSpPr/>
          <p:nvPr/>
        </p:nvSpPr>
        <p:spPr>
          <a:xfrm>
            <a:off x="7778175" y="2260245"/>
            <a:ext cx="3619079" cy="810615"/>
          </a:xfrm>
          <a:prstGeom prst="wedgeRectCallout">
            <a:avLst>
              <a:gd name="adj1" fmla="val -30109"/>
              <a:gd name="adj2" fmla="val 81632"/>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ctr">
              <a:spcBef>
                <a:spcPct val="0"/>
              </a:spcBef>
              <a:spcAft>
                <a:spcPct val="0"/>
              </a:spcAft>
            </a:pPr>
            <a:endParaRPr lang="en-US" altLang="zh-CN" sz="14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 name="文本占位符 3"/>
          <p:cNvSpPr>
            <a:spLocks noGrp="1"/>
          </p:cNvSpPr>
          <p:nvPr>
            <p:ph type="body" sz="quarter" idx="10"/>
          </p:nvPr>
        </p:nvSpPr>
        <p:spPr>
          <a:xfrm>
            <a:off x="451877" y="1242453"/>
            <a:ext cx="11306175" cy="540649"/>
          </a:xfrm>
        </p:spPr>
        <p:txBody>
          <a:bodyPr/>
          <a:lstStyle/>
          <a:p>
            <a:pPr marL="0" indent="0">
              <a:buNone/>
            </a:pPr>
            <a:r>
              <a:rPr lang="en-US" altLang="zh-CN" sz="1800" dirty="0" smtClean="0"/>
              <a:t>A router installs the calculated optimal path to its routing table.</a:t>
            </a:r>
          </a:p>
          <a:p>
            <a:endParaRPr lang="zh-CN" altLang="en-US" sz="1800" dirty="0"/>
          </a:p>
        </p:txBody>
      </p:sp>
      <p:sp>
        <p:nvSpPr>
          <p:cNvPr id="2" name="标题 1">
            <a:extLst>
              <a:ext uri="{FF2B5EF4-FFF2-40B4-BE49-F238E27FC236}">
                <a16:creationId xmlns:a16="http://schemas.microsoft.com/office/drawing/2014/main" xmlns="" id="{3D0A7517-4E72-40D7-9DB3-CBA4D0A283C8}"/>
              </a:ext>
            </a:extLst>
          </p:cNvPr>
          <p:cNvSpPr>
            <a:spLocks noGrp="1"/>
          </p:cNvSpPr>
          <p:nvPr>
            <p:ph type="title"/>
          </p:nvPr>
        </p:nvSpPr>
        <p:spPr/>
        <p:txBody>
          <a:bodyPr/>
          <a:lstStyle/>
          <a:p>
            <a:r>
              <a:rPr lang="en-US" dirty="0" smtClean="0">
                <a:sym typeface="Huawei Sans" panose="020C0503030203020204" pitchFamily="34" charset="0"/>
              </a:rPr>
              <a:t>Link State Routing Protocol: Routing Table Generation</a:t>
            </a:r>
            <a:endParaRPr lang="en-US" dirty="0">
              <a:sym typeface="Huawei Sans" panose="020C0503030203020204" pitchFamily="34" charset="0"/>
            </a:endParaRPr>
          </a:p>
        </p:txBody>
      </p:sp>
      <p:grpSp>
        <p:nvGrpSpPr>
          <p:cNvPr id="48" name="组合 47">
            <a:extLst>
              <a:ext uri="{FF2B5EF4-FFF2-40B4-BE49-F238E27FC236}">
                <a16:creationId xmlns:a16="http://schemas.microsoft.com/office/drawing/2014/main" xmlns="" id="{8375629C-45FA-41AB-879A-C7B2CEA103FD}"/>
              </a:ext>
            </a:extLst>
          </p:cNvPr>
          <p:cNvGrpSpPr/>
          <p:nvPr/>
        </p:nvGrpSpPr>
        <p:grpSpPr>
          <a:xfrm>
            <a:off x="3912352" y="2965511"/>
            <a:ext cx="595902" cy="3105869"/>
            <a:chOff x="5642527" y="3219690"/>
            <a:chExt cx="595902" cy="3105869"/>
          </a:xfrm>
        </p:grpSpPr>
        <p:pic>
          <p:nvPicPr>
            <p:cNvPr id="6" name="图片 5">
              <a:extLst>
                <a:ext uri="{FF2B5EF4-FFF2-40B4-BE49-F238E27FC236}">
                  <a16:creationId xmlns:a16="http://schemas.microsoft.com/office/drawing/2014/main" xmlns="" id="{D7CDE09C-371B-4E89-875C-68E769622B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42527" y="3219690"/>
              <a:ext cx="540000" cy="442800"/>
            </a:xfrm>
            <a:prstGeom prst="rect">
              <a:avLst/>
            </a:prstGeom>
          </p:spPr>
        </p:pic>
        <p:sp>
          <p:nvSpPr>
            <p:cNvPr id="13" name="文本框 12">
              <a:extLst>
                <a:ext uri="{FF2B5EF4-FFF2-40B4-BE49-F238E27FC236}">
                  <a16:creationId xmlns:a16="http://schemas.microsoft.com/office/drawing/2014/main" xmlns="" id="{F15DF069-3A8C-4489-9BAE-D7A93CF7FA80}"/>
                </a:ext>
              </a:extLst>
            </p:cNvPr>
            <p:cNvSpPr txBox="1"/>
            <p:nvPr/>
          </p:nvSpPr>
          <p:spPr>
            <a:xfrm>
              <a:off x="5698429" y="3680732"/>
              <a:ext cx="540000"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1" name="图片 30">
              <a:extLst>
                <a:ext uri="{FF2B5EF4-FFF2-40B4-BE49-F238E27FC236}">
                  <a16:creationId xmlns:a16="http://schemas.microsoft.com/office/drawing/2014/main" xmlns="" id="{B4449D26-6555-499B-AB0B-EBE6E66D250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42527" y="5576744"/>
              <a:ext cx="540000" cy="442800"/>
            </a:xfrm>
            <a:prstGeom prst="rect">
              <a:avLst/>
            </a:prstGeom>
          </p:spPr>
        </p:pic>
        <p:sp>
          <p:nvSpPr>
            <p:cNvPr id="38" name="文本框 37">
              <a:extLst>
                <a:ext uri="{FF2B5EF4-FFF2-40B4-BE49-F238E27FC236}">
                  <a16:creationId xmlns:a16="http://schemas.microsoft.com/office/drawing/2014/main" xmlns="" id="{17EFDAB0-917D-4C4F-849A-249F96C4DA14}"/>
                </a:ext>
              </a:extLst>
            </p:cNvPr>
            <p:cNvSpPr txBox="1"/>
            <p:nvPr/>
          </p:nvSpPr>
          <p:spPr>
            <a:xfrm>
              <a:off x="5695409" y="5987005"/>
              <a:ext cx="540000"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5" name="图片 4">
            <a:extLst>
              <a:ext uri="{FF2B5EF4-FFF2-40B4-BE49-F238E27FC236}">
                <a16:creationId xmlns:a16="http://schemas.microsoft.com/office/drawing/2014/main" xmlns="" id="{E2C6EBBD-2E4E-4529-8E0D-AEBB052C7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0454" y="4049018"/>
            <a:ext cx="540000" cy="442800"/>
          </a:xfrm>
          <a:prstGeom prst="rect">
            <a:avLst/>
          </a:prstGeom>
        </p:spPr>
      </p:pic>
      <p:pic>
        <p:nvPicPr>
          <p:cNvPr id="7" name="图片 6">
            <a:extLst>
              <a:ext uri="{FF2B5EF4-FFF2-40B4-BE49-F238E27FC236}">
                <a16:creationId xmlns:a16="http://schemas.microsoft.com/office/drawing/2014/main" xmlns="" id="{8926C67A-7165-4B4C-AF1C-51DB60DAB06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010152" y="4049018"/>
            <a:ext cx="540000" cy="442800"/>
          </a:xfrm>
          <a:prstGeom prst="rect">
            <a:avLst/>
          </a:prstGeom>
        </p:spPr>
      </p:pic>
      <p:cxnSp>
        <p:nvCxnSpPr>
          <p:cNvPr id="8" name="直接连接符 7">
            <a:extLst>
              <a:ext uri="{FF2B5EF4-FFF2-40B4-BE49-F238E27FC236}">
                <a16:creationId xmlns:a16="http://schemas.microsoft.com/office/drawing/2014/main" xmlns="" id="{1893F547-5CA0-4F2B-8CDB-74D1C75B3AA5}"/>
              </a:ext>
            </a:extLst>
          </p:cNvPr>
          <p:cNvCxnSpPr>
            <a:cxnSpLocks/>
            <a:stCxn id="6" idx="1"/>
            <a:endCxn id="5" idx="3"/>
          </p:cNvCxnSpPr>
          <p:nvPr/>
        </p:nvCxnSpPr>
        <p:spPr>
          <a:xfrm flipH="1">
            <a:off x="1410454" y="3186911"/>
            <a:ext cx="2501898" cy="1083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7AC81503-2438-488E-AFBC-4BAD13F55571}"/>
              </a:ext>
            </a:extLst>
          </p:cNvPr>
          <p:cNvCxnSpPr>
            <a:cxnSpLocks/>
            <a:stCxn id="7" idx="1"/>
            <a:endCxn id="6" idx="3"/>
          </p:cNvCxnSpPr>
          <p:nvPr/>
        </p:nvCxnSpPr>
        <p:spPr>
          <a:xfrm flipH="1" flipV="1">
            <a:off x="4452352" y="3186911"/>
            <a:ext cx="2557800" cy="1083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1409FD4B-8224-4A02-96F0-20818D56001A}"/>
              </a:ext>
            </a:extLst>
          </p:cNvPr>
          <p:cNvCxnSpPr>
            <a:cxnSpLocks/>
            <a:stCxn id="31" idx="1"/>
            <a:endCxn id="5" idx="3"/>
          </p:cNvCxnSpPr>
          <p:nvPr/>
        </p:nvCxnSpPr>
        <p:spPr>
          <a:xfrm flipH="1" flipV="1">
            <a:off x="1410454" y="4270418"/>
            <a:ext cx="2501898" cy="12735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BBFB2BF5-9CF0-4EC7-B840-B9D46BE2A3A8}"/>
              </a:ext>
            </a:extLst>
          </p:cNvPr>
          <p:cNvCxnSpPr>
            <a:cxnSpLocks/>
            <a:stCxn id="7" idx="1"/>
            <a:endCxn id="31" idx="3"/>
          </p:cNvCxnSpPr>
          <p:nvPr/>
        </p:nvCxnSpPr>
        <p:spPr>
          <a:xfrm flipH="1">
            <a:off x="4452352" y="4270418"/>
            <a:ext cx="2557800" cy="12735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xmlns="" id="{15947F26-D0D6-46F2-BF72-0FE884444B15}"/>
              </a:ext>
            </a:extLst>
          </p:cNvPr>
          <p:cNvSpPr txBox="1"/>
          <p:nvPr/>
        </p:nvSpPr>
        <p:spPr>
          <a:xfrm>
            <a:off x="933084" y="4579500"/>
            <a:ext cx="540000"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a:extLst>
              <a:ext uri="{FF2B5EF4-FFF2-40B4-BE49-F238E27FC236}">
                <a16:creationId xmlns:a16="http://schemas.microsoft.com/office/drawing/2014/main" xmlns="" id="{C935E4EB-63B0-44AE-8029-A800A21BB4B7}"/>
              </a:ext>
            </a:extLst>
          </p:cNvPr>
          <p:cNvSpPr txBox="1"/>
          <p:nvPr/>
        </p:nvSpPr>
        <p:spPr>
          <a:xfrm>
            <a:off x="7021142" y="4568637"/>
            <a:ext cx="540000"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a:extLst>
              <a:ext uri="{FF2B5EF4-FFF2-40B4-BE49-F238E27FC236}">
                <a16:creationId xmlns:a16="http://schemas.microsoft.com/office/drawing/2014/main" xmlns="" id="{A0074644-E740-430C-A59A-42B521753241}"/>
              </a:ext>
            </a:extLst>
          </p:cNvPr>
          <p:cNvSpPr txBox="1"/>
          <p:nvPr/>
        </p:nvSpPr>
        <p:spPr>
          <a:xfrm rot="20260451">
            <a:off x="2554124" y="3620414"/>
            <a:ext cx="958366" cy="338554"/>
          </a:xfrm>
          <a:prstGeom prst="rect">
            <a:avLst/>
          </a:prstGeom>
          <a:noFill/>
        </p:spPr>
        <p:txBody>
          <a:bodyPr wrap="squar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100M</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a:extLst>
              <a:ext uri="{FF2B5EF4-FFF2-40B4-BE49-F238E27FC236}">
                <a16:creationId xmlns:a16="http://schemas.microsoft.com/office/drawing/2014/main" xmlns="" id="{84EAE70C-F60A-44D8-894B-39F1FA61E66B}"/>
              </a:ext>
            </a:extLst>
          </p:cNvPr>
          <p:cNvSpPr txBox="1"/>
          <p:nvPr/>
        </p:nvSpPr>
        <p:spPr>
          <a:xfrm rot="19958812">
            <a:off x="5071800" y="4572245"/>
            <a:ext cx="958366" cy="338554"/>
          </a:xfrm>
          <a:prstGeom prst="rect">
            <a:avLst/>
          </a:prstGeom>
          <a:noFill/>
        </p:spPr>
        <p:txBody>
          <a:bodyPr wrap="squar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1000M</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a:extLst>
              <a:ext uri="{FF2B5EF4-FFF2-40B4-BE49-F238E27FC236}">
                <a16:creationId xmlns:a16="http://schemas.microsoft.com/office/drawing/2014/main" xmlns="" id="{B7CF51D9-812B-4E47-B963-5172379FB09A}"/>
              </a:ext>
            </a:extLst>
          </p:cNvPr>
          <p:cNvSpPr txBox="1"/>
          <p:nvPr/>
        </p:nvSpPr>
        <p:spPr>
          <a:xfrm rot="1354857">
            <a:off x="4907436" y="3631863"/>
            <a:ext cx="958366" cy="338554"/>
          </a:xfrm>
          <a:prstGeom prst="rect">
            <a:avLst/>
          </a:prstGeom>
          <a:noFill/>
        </p:spPr>
        <p:txBody>
          <a:bodyPr wrap="squar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1.544M</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a:extLst>
              <a:ext uri="{FF2B5EF4-FFF2-40B4-BE49-F238E27FC236}">
                <a16:creationId xmlns:a16="http://schemas.microsoft.com/office/drawing/2014/main" xmlns="" id="{A69AE230-7B0A-42B8-AEC3-4B1926B95AE9}"/>
              </a:ext>
            </a:extLst>
          </p:cNvPr>
          <p:cNvSpPr txBox="1"/>
          <p:nvPr/>
        </p:nvSpPr>
        <p:spPr>
          <a:xfrm rot="1514838">
            <a:off x="2484940" y="4661050"/>
            <a:ext cx="958366" cy="338554"/>
          </a:xfrm>
          <a:prstGeom prst="rect">
            <a:avLst/>
          </a:prstGeom>
          <a:noFill/>
        </p:spPr>
        <p:txBody>
          <a:bodyPr wrap="squar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100M</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a:extLst>
              <a:ext uri="{FF2B5EF4-FFF2-40B4-BE49-F238E27FC236}">
                <a16:creationId xmlns:a16="http://schemas.microsoft.com/office/drawing/2014/main" xmlns="" id="{C7E27F8A-9991-4A7E-A58D-E4611DE92F43}"/>
              </a:ext>
            </a:extLst>
          </p:cNvPr>
          <p:cNvSpPr txBox="1"/>
          <p:nvPr/>
        </p:nvSpPr>
        <p:spPr>
          <a:xfrm>
            <a:off x="7778175" y="2360853"/>
            <a:ext cx="3740062" cy="609398"/>
          </a:xfrm>
          <a:prstGeom prst="rect">
            <a:avLst/>
          </a:prstGeom>
          <a:noFill/>
        </p:spPr>
        <p:txBody>
          <a:bodyPr wrap="square" rtlCol="0">
            <a:spAutoFit/>
          </a:bodyPr>
          <a:lstStyle/>
          <a:p>
            <a:pPr fontAlgn="ctr">
              <a:lnSpc>
                <a:spcPct val="12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Based on the SPF calculation result, each router installs routes to the routing table.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a:extLst>
              <a:ext uri="{FF2B5EF4-FFF2-40B4-BE49-F238E27FC236}">
                <a16:creationId xmlns:a16="http://schemas.microsoft.com/office/drawing/2014/main" xmlns="" id="{E52B2423-D31F-4CE6-8043-A227671F1C3C}"/>
              </a:ext>
            </a:extLst>
          </p:cNvPr>
          <p:cNvSpPr/>
          <p:nvPr/>
        </p:nvSpPr>
        <p:spPr>
          <a:xfrm>
            <a:off x="794956" y="3572709"/>
            <a:ext cx="690996" cy="3547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LSDB</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xmlns="" id="{6C602768-20C5-4F4D-8376-33111105344F}"/>
              </a:ext>
            </a:extLst>
          </p:cNvPr>
          <p:cNvSpPr/>
          <p:nvPr/>
        </p:nvSpPr>
        <p:spPr>
          <a:xfrm>
            <a:off x="3778629" y="6019814"/>
            <a:ext cx="825895" cy="3547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LSDB</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a:extLst>
              <a:ext uri="{FF2B5EF4-FFF2-40B4-BE49-F238E27FC236}">
                <a16:creationId xmlns:a16="http://schemas.microsoft.com/office/drawing/2014/main" xmlns="" id="{4244A987-6A88-490D-B936-0229F235AB62}"/>
              </a:ext>
            </a:extLst>
          </p:cNvPr>
          <p:cNvSpPr/>
          <p:nvPr/>
        </p:nvSpPr>
        <p:spPr>
          <a:xfrm>
            <a:off x="3778629" y="2536494"/>
            <a:ext cx="825895" cy="3547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LSDB</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a:extLst>
              <a:ext uri="{FF2B5EF4-FFF2-40B4-BE49-F238E27FC236}">
                <a16:creationId xmlns:a16="http://schemas.microsoft.com/office/drawing/2014/main" xmlns="" id="{2D371C85-E924-4C45-9C71-036D30DBAB06}"/>
              </a:ext>
            </a:extLst>
          </p:cNvPr>
          <p:cNvSpPr/>
          <p:nvPr/>
        </p:nvSpPr>
        <p:spPr>
          <a:xfrm>
            <a:off x="6960048" y="3572709"/>
            <a:ext cx="690996" cy="3547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LSDB</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a:extLst>
              <a:ext uri="{FF2B5EF4-FFF2-40B4-BE49-F238E27FC236}">
                <a16:creationId xmlns:a16="http://schemas.microsoft.com/office/drawing/2014/main" xmlns="" id="{20858D2D-E770-4784-AB49-A3C712DCDDAA}"/>
              </a:ext>
            </a:extLst>
          </p:cNvPr>
          <p:cNvSpPr txBox="1"/>
          <p:nvPr/>
        </p:nvSpPr>
        <p:spPr>
          <a:xfrm>
            <a:off x="7747716" y="3588414"/>
            <a:ext cx="1523999" cy="338554"/>
          </a:xfrm>
          <a:prstGeom prst="rect">
            <a:avLst/>
          </a:prstGeom>
          <a:noFill/>
        </p:spPr>
        <p:txBody>
          <a:bodyPr wrap="square" rtlCol="0">
            <a:spAutoFit/>
          </a:bodyPr>
          <a:lstStyle/>
          <a:p>
            <a:pPr fontAlgn="ctr"/>
            <a:r>
              <a:rPr lang="en-US" sz="16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Routing Table</a:t>
            </a:r>
            <a:endPar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a:extLst>
              <a:ext uri="{FF2B5EF4-FFF2-40B4-BE49-F238E27FC236}">
                <a16:creationId xmlns:a16="http://schemas.microsoft.com/office/drawing/2014/main" xmlns="" id="{F43853C3-A390-473B-BD68-F2E0A4662D97}"/>
              </a:ext>
            </a:extLst>
          </p:cNvPr>
          <p:cNvSpPr txBox="1"/>
          <p:nvPr/>
        </p:nvSpPr>
        <p:spPr>
          <a:xfrm>
            <a:off x="1534244" y="3469860"/>
            <a:ext cx="837481" cy="552284"/>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fontAlgn="auto">
              <a:spcBef>
                <a:spcPts val="0"/>
              </a:spcBef>
              <a:spcAft>
                <a:spcPts val="0"/>
              </a:spcAft>
              <a:defRPr sz="1600">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smtClean="0">
                <a:solidFill>
                  <a:schemeClr val="tx1"/>
                </a:solidFill>
                <a:latin typeface="Huawei Sans" panose="020C0503030203020204" pitchFamily="34" charset="0"/>
                <a:sym typeface="Huawei Sans" panose="020C0503030203020204" pitchFamily="34" charset="0"/>
              </a:rPr>
              <a:t>Routing table</a:t>
            </a:r>
            <a:endParaRPr lang="en-US" altLang="zh-CN" sz="1400" dirty="0">
              <a:solidFill>
                <a:schemeClr val="tx1"/>
              </a:solidFill>
              <a:latin typeface="Huawei Sans" panose="020C0503030203020204" pitchFamily="34" charset="0"/>
              <a:sym typeface="Huawei Sans" panose="020C0503030203020204" pitchFamily="34" charset="0"/>
            </a:endParaRPr>
          </a:p>
        </p:txBody>
      </p:sp>
      <p:sp>
        <p:nvSpPr>
          <p:cNvPr id="39" name="文本框 38">
            <a:extLst>
              <a:ext uri="{FF2B5EF4-FFF2-40B4-BE49-F238E27FC236}">
                <a16:creationId xmlns:a16="http://schemas.microsoft.com/office/drawing/2014/main" xmlns="" id="{F43853C3-A390-473B-BD68-F2E0A4662D97}"/>
              </a:ext>
            </a:extLst>
          </p:cNvPr>
          <p:cNvSpPr txBox="1"/>
          <p:nvPr/>
        </p:nvSpPr>
        <p:spPr>
          <a:xfrm>
            <a:off x="4654935" y="2444106"/>
            <a:ext cx="840990" cy="552284"/>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fontAlgn="auto">
              <a:spcBef>
                <a:spcPts val="0"/>
              </a:spcBef>
              <a:spcAft>
                <a:spcPts val="0"/>
              </a:spcAft>
              <a:defRPr sz="1600">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smtClean="0">
                <a:solidFill>
                  <a:schemeClr val="tx1"/>
                </a:solidFill>
                <a:latin typeface="Huawei Sans" panose="020C0503030203020204" pitchFamily="34" charset="0"/>
                <a:sym typeface="Huawei Sans" panose="020C0503030203020204" pitchFamily="34" charset="0"/>
              </a:rPr>
              <a:t>Routing table</a:t>
            </a:r>
            <a:endParaRPr lang="en-US" altLang="zh-CN" sz="1400" dirty="0">
              <a:solidFill>
                <a:schemeClr val="tx1"/>
              </a:solidFill>
              <a:latin typeface="Huawei Sans" panose="020C0503030203020204" pitchFamily="34" charset="0"/>
              <a:sym typeface="Huawei Sans" panose="020C0503030203020204" pitchFamily="34" charset="0"/>
            </a:endParaRPr>
          </a:p>
        </p:txBody>
      </p:sp>
      <p:sp>
        <p:nvSpPr>
          <p:cNvPr id="41" name="文本框 40">
            <a:extLst>
              <a:ext uri="{FF2B5EF4-FFF2-40B4-BE49-F238E27FC236}">
                <a16:creationId xmlns:a16="http://schemas.microsoft.com/office/drawing/2014/main" xmlns="" id="{F43853C3-A390-473B-BD68-F2E0A4662D97}"/>
              </a:ext>
            </a:extLst>
          </p:cNvPr>
          <p:cNvSpPr txBox="1"/>
          <p:nvPr/>
        </p:nvSpPr>
        <p:spPr>
          <a:xfrm>
            <a:off x="7707908" y="3451074"/>
            <a:ext cx="836017" cy="552284"/>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fontAlgn="auto">
              <a:spcBef>
                <a:spcPts val="0"/>
              </a:spcBef>
              <a:spcAft>
                <a:spcPts val="0"/>
              </a:spcAft>
              <a:defRPr sz="1600">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smtClean="0">
                <a:solidFill>
                  <a:schemeClr val="tx1"/>
                </a:solidFill>
                <a:latin typeface="Huawei Sans" panose="020C0503030203020204" pitchFamily="34" charset="0"/>
                <a:sym typeface="Huawei Sans" panose="020C0503030203020204" pitchFamily="34" charset="0"/>
              </a:rPr>
              <a:t>Routing table</a:t>
            </a:r>
            <a:endParaRPr lang="en-US" altLang="zh-CN" sz="1400" dirty="0">
              <a:solidFill>
                <a:schemeClr val="tx1"/>
              </a:solidFill>
              <a:latin typeface="Huawei Sans" panose="020C0503030203020204" pitchFamily="34" charset="0"/>
              <a:sym typeface="Huawei Sans" panose="020C0503030203020204" pitchFamily="34" charset="0"/>
            </a:endParaRPr>
          </a:p>
        </p:txBody>
      </p:sp>
      <p:sp>
        <p:nvSpPr>
          <p:cNvPr id="42" name="文本框 41">
            <a:extLst>
              <a:ext uri="{FF2B5EF4-FFF2-40B4-BE49-F238E27FC236}">
                <a16:creationId xmlns:a16="http://schemas.microsoft.com/office/drawing/2014/main" xmlns="" id="{F43853C3-A390-473B-BD68-F2E0A4662D97}"/>
              </a:ext>
            </a:extLst>
          </p:cNvPr>
          <p:cNvSpPr txBox="1"/>
          <p:nvPr/>
        </p:nvSpPr>
        <p:spPr>
          <a:xfrm>
            <a:off x="4654935" y="5886906"/>
            <a:ext cx="840990" cy="494844"/>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fontAlgn="auto">
              <a:spcBef>
                <a:spcPts val="0"/>
              </a:spcBef>
              <a:spcAft>
                <a:spcPts val="0"/>
              </a:spcAft>
              <a:defRPr sz="1600">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smtClean="0">
                <a:solidFill>
                  <a:schemeClr val="tx1"/>
                </a:solidFill>
                <a:latin typeface="Huawei Sans" panose="020C0503030203020204" pitchFamily="34" charset="0"/>
                <a:sym typeface="Huawei Sans" panose="020C0503030203020204" pitchFamily="34" charset="0"/>
              </a:rPr>
              <a:t>Routing table</a:t>
            </a:r>
            <a:endParaRPr lang="en-US" altLang="zh-CN" sz="1400" dirty="0">
              <a:solidFill>
                <a:schemeClr val="tx1"/>
              </a:solidFill>
              <a:latin typeface="Huawei Sans" panose="020C0503030203020204" pitchFamily="34" charset="0"/>
              <a:sym typeface="Huawei Sans" panose="020C0503030203020204" pitchFamily="34" charset="0"/>
            </a:endParaRPr>
          </a:p>
        </p:txBody>
      </p:sp>
      <p:sp>
        <p:nvSpPr>
          <p:cNvPr id="33" name="文本框 32">
            <a:extLst>
              <a:ext uri="{FF2B5EF4-FFF2-40B4-BE49-F238E27FC236}">
                <a16:creationId xmlns:a16="http://schemas.microsoft.com/office/drawing/2014/main" xmlns="" id="{E7264E39-0F62-48F9-9F75-4364DD1A2DA2}"/>
              </a:ext>
            </a:extLst>
          </p:cNvPr>
          <p:cNvSpPr txBox="1"/>
          <p:nvPr/>
        </p:nvSpPr>
        <p:spPr>
          <a:xfrm>
            <a:off x="6992764" y="6064647"/>
            <a:ext cx="958366" cy="338554"/>
          </a:xfrm>
          <a:prstGeom prst="rect">
            <a:avLst/>
          </a:prstGeom>
          <a:noFill/>
        </p:spPr>
        <p:txBody>
          <a:bodyPr wrap="squar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890087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sym typeface="Huawei Sans" panose="020C0503030203020204" pitchFamily="34" charset="0"/>
              </a:rPr>
              <a:t>Summary of Link State Routing Protocols</a:t>
            </a:r>
            <a:endParaRPr lang="en-US" altLang="zh-CN" dirty="0">
              <a:sym typeface="Huawei Sans" panose="020C0503030203020204" pitchFamily="34" charset="0"/>
            </a:endParaRPr>
          </a:p>
        </p:txBody>
      </p:sp>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485115" y="1596052"/>
            <a:ext cx="540000" cy="442800"/>
          </a:xfrm>
          <a:prstGeom prst="rect">
            <a:avLst/>
          </a:prstGeom>
        </p:spPr>
      </p:pic>
      <p:pic>
        <p:nvPicPr>
          <p:cNvPr id="21" name="图片 2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979284" y="1596052"/>
            <a:ext cx="540000" cy="442800"/>
          </a:xfrm>
          <a:prstGeom prst="rect">
            <a:avLst/>
          </a:prstGeom>
        </p:spPr>
      </p:pic>
      <p:pic>
        <p:nvPicPr>
          <p:cNvPr id="22" name="图片 2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51709" y="2804029"/>
            <a:ext cx="540000" cy="442800"/>
          </a:xfrm>
          <a:prstGeom prst="rect">
            <a:avLst/>
          </a:prstGeom>
        </p:spPr>
      </p:pic>
      <p:cxnSp>
        <p:nvCxnSpPr>
          <p:cNvPr id="23" name="直接连接符 22"/>
          <p:cNvCxnSpPr>
            <a:stCxn id="22" idx="1"/>
            <a:endCxn id="20" idx="2"/>
          </p:cNvCxnSpPr>
          <p:nvPr/>
        </p:nvCxnSpPr>
        <p:spPr>
          <a:xfrm flipH="1" flipV="1">
            <a:off x="7755115" y="2038852"/>
            <a:ext cx="996594"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2" idx="3"/>
            <a:endCxn id="21" idx="2"/>
          </p:cNvCxnSpPr>
          <p:nvPr/>
        </p:nvCxnSpPr>
        <p:spPr>
          <a:xfrm flipV="1">
            <a:off x="9291709" y="2038852"/>
            <a:ext cx="957575"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1" idx="1"/>
            <a:endCxn id="20" idx="3"/>
          </p:cNvCxnSpPr>
          <p:nvPr/>
        </p:nvCxnSpPr>
        <p:spPr>
          <a:xfrm flipH="1">
            <a:off x="8025115" y="1817452"/>
            <a:ext cx="19541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a:off x="8253412" y="1694861"/>
            <a:ext cx="1517084" cy="0"/>
          </a:xfrm>
          <a:prstGeom prst="straightConnector1">
            <a:avLst/>
          </a:prstGeom>
          <a:ln w="25400">
            <a:solidFill>
              <a:srgbClr val="EC7061"/>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7026985" y="1622876"/>
            <a:ext cx="485420"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a:xfrm>
            <a:off x="10543835" y="1610442"/>
            <a:ext cx="485420"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a:xfrm>
            <a:off x="8806289" y="3238013"/>
            <a:ext cx="485420"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箭头连接符 39"/>
          <p:cNvCxnSpPr/>
          <p:nvPr/>
        </p:nvCxnSpPr>
        <p:spPr>
          <a:xfrm>
            <a:off x="7755115" y="2187090"/>
            <a:ext cx="868296" cy="889221"/>
          </a:xfrm>
          <a:prstGeom prst="straightConnector1">
            <a:avLst/>
          </a:prstGeom>
          <a:ln w="25400">
            <a:solidFill>
              <a:srgbClr val="EC7061"/>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flipH="1">
            <a:off x="9438764" y="2187090"/>
            <a:ext cx="810520" cy="838339"/>
          </a:xfrm>
          <a:prstGeom prst="straightConnector1">
            <a:avLst/>
          </a:prstGeom>
          <a:ln w="25400">
            <a:solidFill>
              <a:srgbClr val="EC7061"/>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8138225" y="1168666"/>
            <a:ext cx="1747457" cy="523220"/>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Exchange link state information</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a:xfrm rot="2682494">
            <a:off x="7136067" y="2585800"/>
            <a:ext cx="1747457" cy="523220"/>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Exchange link state information</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a:xfrm rot="18884879">
            <a:off x="9298855" y="2380316"/>
            <a:ext cx="1747457" cy="523220"/>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Exchange link state information</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738976" y="1596052"/>
            <a:ext cx="540000" cy="442800"/>
          </a:xfrm>
          <a:prstGeom prst="rect">
            <a:avLst/>
          </a:prstGeom>
        </p:spPr>
      </p:pic>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33145" y="1596052"/>
            <a:ext cx="540000" cy="442800"/>
          </a:xfrm>
          <a:prstGeom prst="rect">
            <a:avLst/>
          </a:prstGeom>
        </p:spPr>
      </p:pic>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05570" y="2804029"/>
            <a:ext cx="540000" cy="442800"/>
          </a:xfrm>
          <a:prstGeom prst="rect">
            <a:avLst/>
          </a:prstGeom>
        </p:spPr>
      </p:pic>
      <p:cxnSp>
        <p:nvCxnSpPr>
          <p:cNvPr id="57" name="直接连接符 56"/>
          <p:cNvCxnSpPr>
            <a:stCxn id="56" idx="1"/>
            <a:endCxn id="54" idx="2"/>
          </p:cNvCxnSpPr>
          <p:nvPr/>
        </p:nvCxnSpPr>
        <p:spPr>
          <a:xfrm flipH="1" flipV="1">
            <a:off x="2008976" y="2038852"/>
            <a:ext cx="996594"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56" idx="3"/>
            <a:endCxn id="55" idx="2"/>
          </p:cNvCxnSpPr>
          <p:nvPr/>
        </p:nvCxnSpPr>
        <p:spPr>
          <a:xfrm flipV="1">
            <a:off x="3545570" y="2038852"/>
            <a:ext cx="957575"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55" idx="1"/>
            <a:endCxn id="54" idx="3"/>
          </p:cNvCxnSpPr>
          <p:nvPr/>
        </p:nvCxnSpPr>
        <p:spPr>
          <a:xfrm flipH="1">
            <a:off x="2278976" y="1817452"/>
            <a:ext cx="19541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a:off x="2507273" y="1744289"/>
            <a:ext cx="1517084" cy="0"/>
          </a:xfrm>
          <a:prstGeom prst="straightConnector1">
            <a:avLst/>
          </a:prstGeom>
          <a:ln w="25400">
            <a:solidFill>
              <a:srgbClr val="EC7061"/>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61" name="文本框 60"/>
          <p:cNvSpPr txBox="1"/>
          <p:nvPr/>
        </p:nvSpPr>
        <p:spPr>
          <a:xfrm>
            <a:off x="1280846" y="1622876"/>
            <a:ext cx="485420"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4797696" y="1610442"/>
            <a:ext cx="485420"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a:xfrm>
            <a:off x="3060150" y="3238013"/>
            <a:ext cx="485420"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直接箭头连接符 63"/>
          <p:cNvCxnSpPr/>
          <p:nvPr/>
        </p:nvCxnSpPr>
        <p:spPr>
          <a:xfrm>
            <a:off x="2008976" y="2187090"/>
            <a:ext cx="868296" cy="889221"/>
          </a:xfrm>
          <a:prstGeom prst="straightConnector1">
            <a:avLst/>
          </a:prstGeom>
          <a:ln w="25400">
            <a:solidFill>
              <a:srgbClr val="EC7061"/>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5" name="直接箭头连接符 64"/>
          <p:cNvCxnSpPr/>
          <p:nvPr/>
        </p:nvCxnSpPr>
        <p:spPr>
          <a:xfrm flipH="1">
            <a:off x="3692625" y="2187090"/>
            <a:ext cx="810520" cy="838339"/>
          </a:xfrm>
          <a:prstGeom prst="straightConnector1">
            <a:avLst/>
          </a:prstGeom>
          <a:ln w="25400">
            <a:solidFill>
              <a:srgbClr val="EC7061"/>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66" name="文本框 65"/>
          <p:cNvSpPr txBox="1"/>
          <p:nvPr/>
        </p:nvSpPr>
        <p:spPr>
          <a:xfrm>
            <a:off x="2246790" y="1168666"/>
            <a:ext cx="2166542" cy="523220"/>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Establish a neighbor relationship</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a:xfrm rot="2682494">
            <a:off x="1208000" y="2629062"/>
            <a:ext cx="2166542" cy="523220"/>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Establish a neighbor relationship</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a:xfrm rot="18884879">
            <a:off x="3270577" y="2571050"/>
            <a:ext cx="1978249" cy="523220"/>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Establish a neighbor relationship</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2" name="图片 7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485115" y="4266122"/>
            <a:ext cx="540000" cy="442800"/>
          </a:xfrm>
          <a:prstGeom prst="rect">
            <a:avLst/>
          </a:prstGeom>
        </p:spPr>
      </p:pic>
      <p:pic>
        <p:nvPicPr>
          <p:cNvPr id="73" name="图片 7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979284" y="4266122"/>
            <a:ext cx="540000" cy="442800"/>
          </a:xfrm>
          <a:prstGeom prst="rect">
            <a:avLst/>
          </a:prstGeom>
        </p:spPr>
      </p:pic>
      <p:pic>
        <p:nvPicPr>
          <p:cNvPr id="74" name="图片 7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51709" y="5474099"/>
            <a:ext cx="540000" cy="442800"/>
          </a:xfrm>
          <a:prstGeom prst="rect">
            <a:avLst/>
          </a:prstGeom>
        </p:spPr>
      </p:pic>
      <p:cxnSp>
        <p:nvCxnSpPr>
          <p:cNvPr id="75" name="直接连接符 74"/>
          <p:cNvCxnSpPr>
            <a:stCxn id="74" idx="1"/>
            <a:endCxn id="72" idx="2"/>
          </p:cNvCxnSpPr>
          <p:nvPr/>
        </p:nvCxnSpPr>
        <p:spPr>
          <a:xfrm flipH="1" flipV="1">
            <a:off x="7755115" y="4708922"/>
            <a:ext cx="996594"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74" idx="3"/>
            <a:endCxn id="73" idx="2"/>
          </p:cNvCxnSpPr>
          <p:nvPr/>
        </p:nvCxnSpPr>
        <p:spPr>
          <a:xfrm flipV="1">
            <a:off x="9291709" y="4708922"/>
            <a:ext cx="957575"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73" idx="1"/>
            <a:endCxn id="72" idx="3"/>
          </p:cNvCxnSpPr>
          <p:nvPr/>
        </p:nvCxnSpPr>
        <p:spPr>
          <a:xfrm flipH="1">
            <a:off x="8025115" y="4487522"/>
            <a:ext cx="19541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9" name="文本框 78"/>
          <p:cNvSpPr txBox="1"/>
          <p:nvPr/>
        </p:nvSpPr>
        <p:spPr>
          <a:xfrm>
            <a:off x="7026985" y="4292946"/>
            <a:ext cx="485420"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p:cNvSpPr txBox="1"/>
          <p:nvPr/>
        </p:nvSpPr>
        <p:spPr>
          <a:xfrm>
            <a:off x="10543835" y="4280512"/>
            <a:ext cx="485420"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80"/>
          <p:cNvSpPr txBox="1"/>
          <p:nvPr/>
        </p:nvSpPr>
        <p:spPr>
          <a:xfrm>
            <a:off x="8806289" y="5908083"/>
            <a:ext cx="485420"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1" name="图片 9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738976" y="4266122"/>
            <a:ext cx="540000" cy="442800"/>
          </a:xfrm>
          <a:prstGeom prst="rect">
            <a:avLst/>
          </a:prstGeom>
        </p:spPr>
      </p:pic>
      <p:pic>
        <p:nvPicPr>
          <p:cNvPr id="92" name="图片 9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33145" y="4266122"/>
            <a:ext cx="540000" cy="442800"/>
          </a:xfrm>
          <a:prstGeom prst="rect">
            <a:avLst/>
          </a:prstGeom>
        </p:spPr>
      </p:pic>
      <p:pic>
        <p:nvPicPr>
          <p:cNvPr id="93" name="图片 9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05570" y="5474099"/>
            <a:ext cx="540000" cy="442800"/>
          </a:xfrm>
          <a:prstGeom prst="rect">
            <a:avLst/>
          </a:prstGeom>
        </p:spPr>
      </p:pic>
      <p:cxnSp>
        <p:nvCxnSpPr>
          <p:cNvPr id="94" name="直接连接符 93"/>
          <p:cNvCxnSpPr>
            <a:stCxn id="93" idx="1"/>
            <a:endCxn id="91" idx="2"/>
          </p:cNvCxnSpPr>
          <p:nvPr/>
        </p:nvCxnSpPr>
        <p:spPr>
          <a:xfrm flipH="1" flipV="1">
            <a:off x="2008976" y="4708922"/>
            <a:ext cx="996594"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93" idx="3"/>
            <a:endCxn id="92" idx="2"/>
          </p:cNvCxnSpPr>
          <p:nvPr/>
        </p:nvCxnSpPr>
        <p:spPr>
          <a:xfrm flipV="1">
            <a:off x="3545570" y="4708922"/>
            <a:ext cx="957575"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92" idx="1"/>
            <a:endCxn id="91" idx="3"/>
          </p:cNvCxnSpPr>
          <p:nvPr/>
        </p:nvCxnSpPr>
        <p:spPr>
          <a:xfrm flipH="1">
            <a:off x="2278976" y="4487522"/>
            <a:ext cx="19541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7" name="文本框 96"/>
          <p:cNvSpPr txBox="1"/>
          <p:nvPr/>
        </p:nvSpPr>
        <p:spPr>
          <a:xfrm>
            <a:off x="1280846" y="4292946"/>
            <a:ext cx="485420"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文本框 97"/>
          <p:cNvSpPr txBox="1"/>
          <p:nvPr/>
        </p:nvSpPr>
        <p:spPr>
          <a:xfrm>
            <a:off x="4797696" y="4280512"/>
            <a:ext cx="485420"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p:cNvSpPr txBox="1"/>
          <p:nvPr/>
        </p:nvSpPr>
        <p:spPr>
          <a:xfrm>
            <a:off x="3060150" y="5908083"/>
            <a:ext cx="485420"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p:cNvSpPr txBox="1"/>
          <p:nvPr/>
        </p:nvSpPr>
        <p:spPr>
          <a:xfrm>
            <a:off x="1437111" y="3708831"/>
            <a:ext cx="1143729" cy="523220"/>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Calculate the path</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文本框 101"/>
          <p:cNvSpPr txBox="1"/>
          <p:nvPr/>
        </p:nvSpPr>
        <p:spPr>
          <a:xfrm>
            <a:off x="3947530" y="3708831"/>
            <a:ext cx="1143729" cy="523220"/>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Calculate the path</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文本框 102"/>
          <p:cNvSpPr txBox="1"/>
          <p:nvPr/>
        </p:nvSpPr>
        <p:spPr>
          <a:xfrm>
            <a:off x="1908816" y="5834741"/>
            <a:ext cx="1143729" cy="523220"/>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Calculate the path</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梯形 12"/>
          <p:cNvSpPr/>
          <p:nvPr/>
        </p:nvSpPr>
        <p:spPr>
          <a:xfrm rot="5400000">
            <a:off x="3467159" y="5383590"/>
            <a:ext cx="972237" cy="815415"/>
          </a:xfrm>
          <a:custGeom>
            <a:avLst/>
            <a:gdLst>
              <a:gd name="connsiteX0" fmla="*/ 0 w 2811572"/>
              <a:gd name="connsiteY0" fmla="*/ 661945 h 661945"/>
              <a:gd name="connsiteX1" fmla="*/ 501351 w 2811572"/>
              <a:gd name="connsiteY1" fmla="*/ 0 h 661945"/>
              <a:gd name="connsiteX2" fmla="*/ 2310221 w 2811572"/>
              <a:gd name="connsiteY2" fmla="*/ 0 h 661945"/>
              <a:gd name="connsiteX3" fmla="*/ 2811572 w 2811572"/>
              <a:gd name="connsiteY3" fmla="*/ 661945 h 661945"/>
              <a:gd name="connsiteX4" fmla="*/ 0 w 2811572"/>
              <a:gd name="connsiteY4" fmla="*/ 661945 h 661945"/>
              <a:gd name="connsiteX0" fmla="*/ 0 w 2310221"/>
              <a:gd name="connsiteY0" fmla="*/ 661945 h 707665"/>
              <a:gd name="connsiteX1" fmla="*/ 501351 w 2310221"/>
              <a:gd name="connsiteY1" fmla="*/ 0 h 707665"/>
              <a:gd name="connsiteX2" fmla="*/ 2310221 w 2310221"/>
              <a:gd name="connsiteY2" fmla="*/ 0 h 707665"/>
              <a:gd name="connsiteX3" fmla="*/ 1599992 w 2310221"/>
              <a:gd name="connsiteY3" fmla="*/ 707665 h 707665"/>
              <a:gd name="connsiteX4" fmla="*/ 0 w 2310221"/>
              <a:gd name="connsiteY4" fmla="*/ 661945 h 707665"/>
              <a:gd name="connsiteX0" fmla="*/ 580689 w 1808870"/>
              <a:gd name="connsiteY0" fmla="*/ 753385 h 753385"/>
              <a:gd name="connsiteX1" fmla="*/ 0 w 1808870"/>
              <a:gd name="connsiteY1" fmla="*/ 0 h 753385"/>
              <a:gd name="connsiteX2" fmla="*/ 1808870 w 1808870"/>
              <a:gd name="connsiteY2" fmla="*/ 0 h 753385"/>
              <a:gd name="connsiteX3" fmla="*/ 1098641 w 1808870"/>
              <a:gd name="connsiteY3" fmla="*/ 707665 h 753385"/>
              <a:gd name="connsiteX4" fmla="*/ 580689 w 1808870"/>
              <a:gd name="connsiteY4" fmla="*/ 753385 h 753385"/>
              <a:gd name="connsiteX0" fmla="*/ 580689 w 1808870"/>
              <a:gd name="connsiteY0" fmla="*/ 715285 h 715285"/>
              <a:gd name="connsiteX1" fmla="*/ 0 w 1808870"/>
              <a:gd name="connsiteY1" fmla="*/ 0 h 715285"/>
              <a:gd name="connsiteX2" fmla="*/ 1808870 w 1808870"/>
              <a:gd name="connsiteY2" fmla="*/ 0 h 715285"/>
              <a:gd name="connsiteX3" fmla="*/ 1098641 w 1808870"/>
              <a:gd name="connsiteY3" fmla="*/ 707665 h 715285"/>
              <a:gd name="connsiteX4" fmla="*/ 580689 w 1808870"/>
              <a:gd name="connsiteY4" fmla="*/ 715285 h 715285"/>
              <a:gd name="connsiteX0" fmla="*/ 1152189 w 2380370"/>
              <a:gd name="connsiteY0" fmla="*/ 890545 h 890545"/>
              <a:gd name="connsiteX1" fmla="*/ 0 w 2380370"/>
              <a:gd name="connsiteY1" fmla="*/ 0 h 890545"/>
              <a:gd name="connsiteX2" fmla="*/ 2380370 w 2380370"/>
              <a:gd name="connsiteY2" fmla="*/ 175260 h 890545"/>
              <a:gd name="connsiteX3" fmla="*/ 1670141 w 2380370"/>
              <a:gd name="connsiteY3" fmla="*/ 882925 h 890545"/>
              <a:gd name="connsiteX4" fmla="*/ 1152189 w 2380370"/>
              <a:gd name="connsiteY4" fmla="*/ 890545 h 890545"/>
              <a:gd name="connsiteX0" fmla="*/ 1152189 w 2890910"/>
              <a:gd name="connsiteY0" fmla="*/ 905785 h 905785"/>
              <a:gd name="connsiteX1" fmla="*/ 0 w 2890910"/>
              <a:gd name="connsiteY1" fmla="*/ 15240 h 905785"/>
              <a:gd name="connsiteX2" fmla="*/ 2890910 w 2890910"/>
              <a:gd name="connsiteY2" fmla="*/ 0 h 905785"/>
              <a:gd name="connsiteX3" fmla="*/ 1670141 w 2890910"/>
              <a:gd name="connsiteY3" fmla="*/ 898165 h 905785"/>
              <a:gd name="connsiteX4" fmla="*/ 1152189 w 2890910"/>
              <a:gd name="connsiteY4" fmla="*/ 905785 h 905785"/>
              <a:gd name="connsiteX0" fmla="*/ 1272945 w 2890910"/>
              <a:gd name="connsiteY0" fmla="*/ 1035489 h 1035489"/>
              <a:gd name="connsiteX1" fmla="*/ 0 w 2890910"/>
              <a:gd name="connsiteY1" fmla="*/ 15240 h 1035489"/>
              <a:gd name="connsiteX2" fmla="*/ 2890910 w 2890910"/>
              <a:gd name="connsiteY2" fmla="*/ 0 h 1035489"/>
              <a:gd name="connsiteX3" fmla="*/ 1670141 w 2890910"/>
              <a:gd name="connsiteY3" fmla="*/ 898165 h 1035489"/>
              <a:gd name="connsiteX4" fmla="*/ 1272945 w 2890910"/>
              <a:gd name="connsiteY4" fmla="*/ 1035489 h 1035489"/>
              <a:gd name="connsiteX0" fmla="*/ 1272945 w 2890910"/>
              <a:gd name="connsiteY0" fmla="*/ 1035489 h 1044082"/>
              <a:gd name="connsiteX1" fmla="*/ 0 w 2890910"/>
              <a:gd name="connsiteY1" fmla="*/ 15240 h 1044082"/>
              <a:gd name="connsiteX2" fmla="*/ 2890910 w 2890910"/>
              <a:gd name="connsiteY2" fmla="*/ 0 h 1044082"/>
              <a:gd name="connsiteX3" fmla="*/ 1750646 w 2890910"/>
              <a:gd name="connsiteY3" fmla="*/ 1044082 h 1044082"/>
              <a:gd name="connsiteX4" fmla="*/ 1272945 w 2890910"/>
              <a:gd name="connsiteY4" fmla="*/ 1035489 h 1044082"/>
              <a:gd name="connsiteX0" fmla="*/ 1161926 w 2890910"/>
              <a:gd name="connsiteY0" fmla="*/ 1130128 h 1130128"/>
              <a:gd name="connsiteX1" fmla="*/ 0 w 2890910"/>
              <a:gd name="connsiteY1" fmla="*/ 15240 h 1130128"/>
              <a:gd name="connsiteX2" fmla="*/ 2890910 w 2890910"/>
              <a:gd name="connsiteY2" fmla="*/ 0 h 1130128"/>
              <a:gd name="connsiteX3" fmla="*/ 1750646 w 2890910"/>
              <a:gd name="connsiteY3" fmla="*/ 1044082 h 1130128"/>
              <a:gd name="connsiteX4" fmla="*/ 1161926 w 2890910"/>
              <a:gd name="connsiteY4" fmla="*/ 1130128 h 1130128"/>
              <a:gd name="connsiteX0" fmla="*/ 1161926 w 2890910"/>
              <a:gd name="connsiteY0" fmla="*/ 1130128 h 1130128"/>
              <a:gd name="connsiteX1" fmla="*/ 0 w 2890910"/>
              <a:gd name="connsiteY1" fmla="*/ 15240 h 1130128"/>
              <a:gd name="connsiteX2" fmla="*/ 2890910 w 2890910"/>
              <a:gd name="connsiteY2" fmla="*/ 0 h 1130128"/>
              <a:gd name="connsiteX3" fmla="*/ 1750650 w 2890910"/>
              <a:gd name="connsiteY3" fmla="*/ 1128205 h 1130128"/>
              <a:gd name="connsiteX4" fmla="*/ 1161926 w 2890910"/>
              <a:gd name="connsiteY4" fmla="*/ 1130128 h 1130128"/>
              <a:gd name="connsiteX0" fmla="*/ 1073109 w 2890910"/>
              <a:gd name="connsiteY0" fmla="*/ 1130128 h 1130128"/>
              <a:gd name="connsiteX1" fmla="*/ 0 w 2890910"/>
              <a:gd name="connsiteY1" fmla="*/ 15240 h 1130128"/>
              <a:gd name="connsiteX2" fmla="*/ 2890910 w 2890910"/>
              <a:gd name="connsiteY2" fmla="*/ 0 h 1130128"/>
              <a:gd name="connsiteX3" fmla="*/ 1750650 w 2890910"/>
              <a:gd name="connsiteY3" fmla="*/ 1128205 h 1130128"/>
              <a:gd name="connsiteX4" fmla="*/ 1073109 w 2890910"/>
              <a:gd name="connsiteY4" fmla="*/ 1130128 h 1130128"/>
              <a:gd name="connsiteX0" fmla="*/ 1073109 w 2890910"/>
              <a:gd name="connsiteY0" fmla="*/ 1130128 h 1130128"/>
              <a:gd name="connsiteX1" fmla="*/ 0 w 2890910"/>
              <a:gd name="connsiteY1" fmla="*/ 15240 h 1130128"/>
              <a:gd name="connsiteX2" fmla="*/ 2890910 w 2890910"/>
              <a:gd name="connsiteY2" fmla="*/ 0 h 1130128"/>
              <a:gd name="connsiteX3" fmla="*/ 1883879 w 2890910"/>
              <a:gd name="connsiteY3" fmla="*/ 1128205 h 1130128"/>
              <a:gd name="connsiteX4" fmla="*/ 1073109 w 2890910"/>
              <a:gd name="connsiteY4" fmla="*/ 1130128 h 1130128"/>
              <a:gd name="connsiteX0" fmla="*/ 1961299 w 3779100"/>
              <a:gd name="connsiteY0" fmla="*/ 1968608 h 1968608"/>
              <a:gd name="connsiteX1" fmla="*/ 0 w 3779100"/>
              <a:gd name="connsiteY1" fmla="*/ 0 h 1968608"/>
              <a:gd name="connsiteX2" fmla="*/ 3779100 w 3779100"/>
              <a:gd name="connsiteY2" fmla="*/ 838480 h 1968608"/>
              <a:gd name="connsiteX3" fmla="*/ 2772069 w 3779100"/>
              <a:gd name="connsiteY3" fmla="*/ 1966685 h 1968608"/>
              <a:gd name="connsiteX4" fmla="*/ 1961299 w 3779100"/>
              <a:gd name="connsiteY4" fmla="*/ 1968608 h 1968608"/>
              <a:gd name="connsiteX0" fmla="*/ 1961299 w 4800518"/>
              <a:gd name="connsiteY0" fmla="*/ 2021791 h 2021791"/>
              <a:gd name="connsiteX1" fmla="*/ 0 w 4800518"/>
              <a:gd name="connsiteY1" fmla="*/ 53183 h 2021791"/>
              <a:gd name="connsiteX2" fmla="*/ 4800518 w 4800518"/>
              <a:gd name="connsiteY2" fmla="*/ 0 h 2021791"/>
              <a:gd name="connsiteX3" fmla="*/ 2772069 w 4800518"/>
              <a:gd name="connsiteY3" fmla="*/ 2019868 h 2021791"/>
              <a:gd name="connsiteX4" fmla="*/ 1961299 w 4800518"/>
              <a:gd name="connsiteY4" fmla="*/ 2021791 h 2021791"/>
              <a:gd name="connsiteX0" fmla="*/ 1961299 w 4800518"/>
              <a:gd name="connsiteY0" fmla="*/ 2021791 h 2021791"/>
              <a:gd name="connsiteX1" fmla="*/ 0 w 4800518"/>
              <a:gd name="connsiteY1" fmla="*/ 15240 h 2021791"/>
              <a:gd name="connsiteX2" fmla="*/ 4800518 w 4800518"/>
              <a:gd name="connsiteY2" fmla="*/ 0 h 2021791"/>
              <a:gd name="connsiteX3" fmla="*/ 2772069 w 4800518"/>
              <a:gd name="connsiteY3" fmla="*/ 2019868 h 2021791"/>
              <a:gd name="connsiteX4" fmla="*/ 1961299 w 4800518"/>
              <a:gd name="connsiteY4" fmla="*/ 2021791 h 2021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518" h="2021791">
                <a:moveTo>
                  <a:pt x="1961299" y="2021791"/>
                </a:moveTo>
                <a:lnTo>
                  <a:pt x="0" y="15240"/>
                </a:lnTo>
                <a:lnTo>
                  <a:pt x="4800518" y="0"/>
                </a:lnTo>
                <a:lnTo>
                  <a:pt x="2772069" y="2019868"/>
                </a:lnTo>
                <a:lnTo>
                  <a:pt x="1961299" y="2021791"/>
                </a:lnTo>
                <a:close/>
              </a:path>
            </a:pathLst>
          </a:custGeom>
          <a:gradFill flip="none" rotWithShape="1">
            <a:gsLst>
              <a:gs pos="0">
                <a:schemeClr val="bg1"/>
              </a:gs>
              <a:gs pos="100000">
                <a:srgbClr val="00B0F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椭圆 104"/>
          <p:cNvSpPr/>
          <p:nvPr/>
        </p:nvSpPr>
        <p:spPr>
          <a:xfrm>
            <a:off x="4123256" y="5082583"/>
            <a:ext cx="1299778" cy="1277787"/>
          </a:xfrm>
          <a:prstGeom prst="ellipse">
            <a:avLst/>
          </a:prstGeom>
          <a:noFill/>
          <a:ln>
            <a:solidFill>
              <a:srgbClr val="15151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Oval 4"/>
          <p:cNvSpPr>
            <a:spLocks noChangeAspect="1"/>
          </p:cNvSpPr>
          <p:nvPr/>
        </p:nvSpPr>
        <p:spPr>
          <a:xfrm>
            <a:off x="4237252" y="5316771"/>
            <a:ext cx="282142" cy="282142"/>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Oval 4"/>
          <p:cNvSpPr>
            <a:spLocks noChangeAspect="1"/>
          </p:cNvSpPr>
          <p:nvPr/>
        </p:nvSpPr>
        <p:spPr>
          <a:xfrm>
            <a:off x="5020927" y="5322655"/>
            <a:ext cx="282142" cy="282142"/>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Oval 4"/>
          <p:cNvSpPr>
            <a:spLocks noChangeAspect="1"/>
          </p:cNvSpPr>
          <p:nvPr/>
        </p:nvSpPr>
        <p:spPr>
          <a:xfrm>
            <a:off x="4632074" y="6011157"/>
            <a:ext cx="282142" cy="282142"/>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9" name="组合 108"/>
          <p:cNvGrpSpPr/>
          <p:nvPr/>
        </p:nvGrpSpPr>
        <p:grpSpPr>
          <a:xfrm>
            <a:off x="4528285" y="5360537"/>
            <a:ext cx="492642" cy="168920"/>
            <a:chOff x="5928528" y="1911781"/>
            <a:chExt cx="538143" cy="205252"/>
          </a:xfrm>
        </p:grpSpPr>
        <p:cxnSp>
          <p:nvCxnSpPr>
            <p:cNvPr id="110" name="直接箭头连接符 109"/>
            <p:cNvCxnSpPr/>
            <p:nvPr/>
          </p:nvCxnSpPr>
          <p:spPr>
            <a:xfrm>
              <a:off x="5928528" y="2117033"/>
              <a:ext cx="538143"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直接箭头连接符 110"/>
            <p:cNvCxnSpPr/>
            <p:nvPr/>
          </p:nvCxnSpPr>
          <p:spPr>
            <a:xfrm flipH="1">
              <a:off x="5928528" y="1911781"/>
              <a:ext cx="530328"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12" name="组合 111"/>
          <p:cNvGrpSpPr/>
          <p:nvPr/>
        </p:nvGrpSpPr>
        <p:grpSpPr>
          <a:xfrm rot="2959008">
            <a:off x="4185745" y="5789505"/>
            <a:ext cx="492642" cy="168920"/>
            <a:chOff x="5928528" y="1911781"/>
            <a:chExt cx="538143" cy="205252"/>
          </a:xfrm>
        </p:grpSpPr>
        <p:cxnSp>
          <p:nvCxnSpPr>
            <p:cNvPr id="113" name="直接箭头连接符 112"/>
            <p:cNvCxnSpPr/>
            <p:nvPr/>
          </p:nvCxnSpPr>
          <p:spPr>
            <a:xfrm>
              <a:off x="5928528" y="2117033"/>
              <a:ext cx="538143"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直接箭头连接符 113"/>
            <p:cNvCxnSpPr/>
            <p:nvPr/>
          </p:nvCxnSpPr>
          <p:spPr>
            <a:xfrm flipH="1">
              <a:off x="5928528" y="1911781"/>
              <a:ext cx="530328"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15" name="组合 114"/>
          <p:cNvGrpSpPr/>
          <p:nvPr/>
        </p:nvGrpSpPr>
        <p:grpSpPr>
          <a:xfrm rot="17691156">
            <a:off x="4865969" y="5775724"/>
            <a:ext cx="492642" cy="168920"/>
            <a:chOff x="5928528" y="1911781"/>
            <a:chExt cx="538143" cy="205252"/>
          </a:xfrm>
        </p:grpSpPr>
        <p:cxnSp>
          <p:nvCxnSpPr>
            <p:cNvPr id="116" name="直接箭头连接符 115"/>
            <p:cNvCxnSpPr/>
            <p:nvPr/>
          </p:nvCxnSpPr>
          <p:spPr>
            <a:xfrm>
              <a:off x="5928528" y="2117033"/>
              <a:ext cx="538143"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直接箭头连接符 116"/>
            <p:cNvCxnSpPr/>
            <p:nvPr/>
          </p:nvCxnSpPr>
          <p:spPr>
            <a:xfrm flipH="1">
              <a:off x="5928528" y="1911781"/>
              <a:ext cx="530328"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sp>
        <p:nvSpPr>
          <p:cNvPr id="78" name="圆角矩形 77"/>
          <p:cNvSpPr/>
          <p:nvPr/>
        </p:nvSpPr>
        <p:spPr>
          <a:xfrm>
            <a:off x="7343080" y="1233488"/>
            <a:ext cx="775633" cy="33046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LSDB</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圆角矩形 81"/>
          <p:cNvSpPr/>
          <p:nvPr/>
        </p:nvSpPr>
        <p:spPr>
          <a:xfrm>
            <a:off x="9861467" y="1233488"/>
            <a:ext cx="775633" cy="33046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LSDB</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圆角矩形 83"/>
          <p:cNvSpPr/>
          <p:nvPr/>
        </p:nvSpPr>
        <p:spPr>
          <a:xfrm>
            <a:off x="9248277" y="3313467"/>
            <a:ext cx="775633" cy="33046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LSDB</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圆角矩形 84"/>
          <p:cNvSpPr/>
          <p:nvPr/>
        </p:nvSpPr>
        <p:spPr>
          <a:xfrm>
            <a:off x="7008388" y="3851786"/>
            <a:ext cx="1353098" cy="30960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Routing table</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圆角矩形 85"/>
          <p:cNvSpPr/>
          <p:nvPr/>
        </p:nvSpPr>
        <p:spPr>
          <a:xfrm>
            <a:off x="9580793" y="3851785"/>
            <a:ext cx="1353098" cy="30960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Routing table</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圆角矩形 88"/>
          <p:cNvSpPr/>
          <p:nvPr/>
        </p:nvSpPr>
        <p:spPr>
          <a:xfrm>
            <a:off x="9317263" y="5766290"/>
            <a:ext cx="1330221" cy="30960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Routing table</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p:cNvSpPr txBox="1"/>
          <p:nvPr/>
        </p:nvSpPr>
        <p:spPr>
          <a:xfrm>
            <a:off x="8221767" y="3940585"/>
            <a:ext cx="1548729" cy="523220"/>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Generate routing entries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Oval 4">
            <a:extLst>
              <a:ext uri="{FF2B5EF4-FFF2-40B4-BE49-F238E27FC236}">
                <a16:creationId xmlns:a16="http://schemas.microsoft.com/office/drawing/2014/main" xmlns="" id="{4DEBE282-43A3-4DC8-A9B7-860558EEB12A}"/>
              </a:ext>
            </a:extLst>
          </p:cNvPr>
          <p:cNvSpPr>
            <a:spLocks noChangeAspect="1"/>
          </p:cNvSpPr>
          <p:nvPr/>
        </p:nvSpPr>
        <p:spPr>
          <a:xfrm>
            <a:off x="5699929" y="3359648"/>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Oval 4">
            <a:extLst>
              <a:ext uri="{FF2B5EF4-FFF2-40B4-BE49-F238E27FC236}">
                <a16:creationId xmlns:a16="http://schemas.microsoft.com/office/drawing/2014/main" xmlns="" id="{CC69469B-46E6-41BD-A4BA-86BCDBCFF0DE}"/>
              </a:ext>
            </a:extLst>
          </p:cNvPr>
          <p:cNvSpPr>
            <a:spLocks noChangeAspect="1"/>
          </p:cNvSpPr>
          <p:nvPr/>
        </p:nvSpPr>
        <p:spPr>
          <a:xfrm>
            <a:off x="6270623" y="3359648"/>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Oval 4">
            <a:extLst>
              <a:ext uri="{FF2B5EF4-FFF2-40B4-BE49-F238E27FC236}">
                <a16:creationId xmlns:a16="http://schemas.microsoft.com/office/drawing/2014/main" xmlns="" id="{2564C9D7-DCA5-4A86-AD85-9DD63BA1B57B}"/>
              </a:ext>
            </a:extLst>
          </p:cNvPr>
          <p:cNvSpPr>
            <a:spLocks noChangeAspect="1"/>
          </p:cNvSpPr>
          <p:nvPr/>
        </p:nvSpPr>
        <p:spPr>
          <a:xfrm>
            <a:off x="5699929" y="3851786"/>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Oval 4">
            <a:extLst>
              <a:ext uri="{FF2B5EF4-FFF2-40B4-BE49-F238E27FC236}">
                <a16:creationId xmlns:a16="http://schemas.microsoft.com/office/drawing/2014/main" xmlns="" id="{3DC7F9DF-54E1-48D4-BA4B-FF6453433052}"/>
              </a:ext>
            </a:extLst>
          </p:cNvPr>
          <p:cNvSpPr>
            <a:spLocks noChangeAspect="1"/>
          </p:cNvSpPr>
          <p:nvPr/>
        </p:nvSpPr>
        <p:spPr>
          <a:xfrm>
            <a:off x="6270623" y="3851786"/>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 name="直接连接符 3">
            <a:extLst>
              <a:ext uri="{FF2B5EF4-FFF2-40B4-BE49-F238E27FC236}">
                <a16:creationId xmlns:a16="http://schemas.microsoft.com/office/drawing/2014/main" xmlns="" id="{98B5B032-CA2A-4257-BDF8-A8205342552F}"/>
              </a:ext>
            </a:extLst>
          </p:cNvPr>
          <p:cNvCxnSpPr>
            <a:cxnSpLocks/>
          </p:cNvCxnSpPr>
          <p:nvPr/>
        </p:nvCxnSpPr>
        <p:spPr>
          <a:xfrm>
            <a:off x="927100" y="3703638"/>
            <a:ext cx="10223500"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D9B5E335-298D-435F-A224-B3A46674161A}"/>
              </a:ext>
            </a:extLst>
          </p:cNvPr>
          <p:cNvCxnSpPr>
            <a:cxnSpLocks/>
          </p:cNvCxnSpPr>
          <p:nvPr/>
        </p:nvCxnSpPr>
        <p:spPr>
          <a:xfrm>
            <a:off x="6096000" y="1236955"/>
            <a:ext cx="0" cy="508129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58701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smtClean="0">
                <a:solidFill>
                  <a:schemeClr val="bg1">
                    <a:lumMod val="50000"/>
                  </a:schemeClr>
                </a:solidFill>
                <a:sym typeface="Huawei Sans" panose="020C0503030203020204" pitchFamily="34" charset="0"/>
              </a:rPr>
              <a:t>Introduction to Dynamic Routing Protocols</a:t>
            </a:r>
          </a:p>
          <a:p>
            <a:r>
              <a:rPr lang="en-US" b="1" dirty="0" smtClean="0">
                <a:sym typeface="Huawei Sans" panose="020C0503030203020204" pitchFamily="34" charset="0"/>
              </a:rPr>
              <a:t>Overview of OSPF</a:t>
            </a:r>
            <a:endParaRPr lang="en-US" altLang="zh-CN" b="1" dirty="0" smtClean="0">
              <a:sym typeface="Huawei Sans" panose="020C0503030203020204" pitchFamily="34" charset="0"/>
            </a:endParaRPr>
          </a:p>
          <a:p>
            <a:r>
              <a:rPr lang="en-US" dirty="0" smtClean="0">
                <a:solidFill>
                  <a:schemeClr val="bg1">
                    <a:lumMod val="50000"/>
                  </a:schemeClr>
                </a:solidFill>
                <a:sym typeface="Huawei Sans" panose="020C0503030203020204" pitchFamily="34" charset="0"/>
              </a:rPr>
              <a:t>OSPF Working Mechanism</a:t>
            </a:r>
          </a:p>
          <a:p>
            <a:r>
              <a:rPr lang="en-US" dirty="0" smtClean="0">
                <a:solidFill>
                  <a:schemeClr val="bg1">
                    <a:lumMod val="50000"/>
                  </a:schemeClr>
                </a:solidFill>
                <a:sym typeface="Huawei Sans" panose="020C0503030203020204" pitchFamily="34" charset="0"/>
              </a:rPr>
              <a:t>Basic OSPF Configurations</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42232592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2"/>
            <a:ext cx="11306175" cy="4810617"/>
          </a:xfrm>
        </p:spPr>
        <p:txBody>
          <a:bodyPr/>
          <a:lstStyle/>
          <a:p>
            <a:r>
              <a:rPr lang="en-US" sz="2000" dirty="0" smtClean="0">
                <a:sym typeface="Huawei Sans" panose="020C0503030203020204" pitchFamily="34" charset="0"/>
              </a:rPr>
              <a:t>OSPF, defined by the Internet Engineering Task Force (IETF), is an IGP based on the link state. OSPF version 2 (OSPFv2), defined in RFC 2328, is intended for IPv4, and OSPF version 3 (OSPFv3)), defined in RFC 2740, is intended for IPv6.</a:t>
            </a:r>
            <a:endParaRPr lang="en-US" altLang="zh-CN" sz="2000" dirty="0" smtClean="0">
              <a:sym typeface="Huawei Sans" panose="020C0503030203020204" pitchFamily="34" charset="0"/>
            </a:endParaRPr>
          </a:p>
          <a:p>
            <a:r>
              <a:rPr lang="en-US" sz="2000" dirty="0" smtClean="0">
                <a:sym typeface="Huawei Sans" panose="020C0503030203020204" pitchFamily="34" charset="0"/>
              </a:rPr>
              <a:t>OSPF has the following advantages:</a:t>
            </a:r>
            <a:endParaRPr lang="en-US" altLang="zh-CN" sz="2000" dirty="0" smtClean="0">
              <a:sym typeface="Huawei Sans" panose="020C0503030203020204" pitchFamily="34" charset="0"/>
            </a:endParaRPr>
          </a:p>
          <a:p>
            <a:pPr lvl="1"/>
            <a:r>
              <a:rPr lang="en-US" sz="1800" dirty="0" smtClean="0">
                <a:sym typeface="Huawei Sans" panose="020C0503030203020204" pitchFamily="34" charset="0"/>
              </a:rPr>
              <a:t>Uses the accumulated link cost as the reference value for route selection based on the SPF algorithm.</a:t>
            </a:r>
          </a:p>
          <a:p>
            <a:pPr lvl="1"/>
            <a:r>
              <a:rPr lang="en-US" sz="1800" dirty="0" smtClean="0">
                <a:sym typeface="Huawei Sans" panose="020C0503030203020204" pitchFamily="34" charset="0"/>
              </a:rPr>
              <a:t>Transmits and receives some protocol packets in multicast mode.</a:t>
            </a:r>
          </a:p>
          <a:p>
            <a:pPr lvl="1"/>
            <a:r>
              <a:rPr lang="en-US" sz="1800" dirty="0" smtClean="0">
                <a:sym typeface="Huawei Sans" panose="020C0503030203020204" pitchFamily="34" charset="0"/>
              </a:rPr>
              <a:t>Supports area partition</a:t>
            </a:r>
            <a:endParaRPr lang="en-US" altLang="zh-CN" sz="1800" dirty="0" smtClean="0">
              <a:sym typeface="Huawei Sans" panose="020C0503030203020204" pitchFamily="34" charset="0"/>
            </a:endParaRPr>
          </a:p>
          <a:p>
            <a:pPr lvl="1"/>
            <a:r>
              <a:rPr lang="en-US" sz="1800" dirty="0" smtClean="0">
                <a:sym typeface="Huawei Sans" panose="020C0503030203020204" pitchFamily="34" charset="0"/>
              </a:rPr>
              <a:t>Supports load balancing among equal-cost routes.</a:t>
            </a:r>
          </a:p>
          <a:p>
            <a:pPr lvl="1"/>
            <a:r>
              <a:rPr lang="en-US" sz="1800" dirty="0" smtClean="0">
                <a:sym typeface="Huawei Sans" panose="020C0503030203020204" pitchFamily="34" charset="0"/>
              </a:rPr>
              <a:t>Supports packet authentication.</a:t>
            </a:r>
          </a:p>
          <a:p>
            <a:endParaRPr lang="en-US" altLang="zh-CN" sz="2000" dirty="0" smtClean="0">
              <a:sym typeface="Huawei Sans" panose="020C0503030203020204" pitchFamily="34" charset="0"/>
            </a:endParaRPr>
          </a:p>
          <a:p>
            <a:endParaRPr lang="en-US" altLang="zh-CN" sz="2000" dirty="0" smtClean="0">
              <a:sym typeface="Huawei Sans" panose="020C0503030203020204" pitchFamily="34" charset="0"/>
            </a:endParaRPr>
          </a:p>
          <a:p>
            <a:endParaRPr lang="en-US" altLang="zh-CN" sz="2000" dirty="0" smtClean="0">
              <a:sym typeface="Huawei Sans" panose="020C0503030203020204" pitchFamily="34" charset="0"/>
            </a:endParaRPr>
          </a:p>
          <a:p>
            <a:endParaRPr lang="en-US" altLang="zh-CN" sz="2000" dirty="0" smtClean="0">
              <a:sym typeface="Huawei Sans" panose="020C0503030203020204" pitchFamily="34" charset="0"/>
            </a:endParaRPr>
          </a:p>
          <a:p>
            <a:endParaRPr lang="en-US" altLang="zh-CN" sz="2000" dirty="0">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Overview of OSPF</a:t>
            </a:r>
            <a:endParaRPr lang="en-US" altLang="zh-CN" dirty="0">
              <a:sym typeface="Huawei Sans" panose="020C0503030203020204" pitchFamily="34" charset="0"/>
            </a:endParaRPr>
          </a:p>
        </p:txBody>
      </p:sp>
    </p:spTree>
    <p:extLst>
      <p:ext uri="{BB962C8B-B14F-4D97-AF65-F5344CB8AC3E}">
        <p14:creationId xmlns:p14="http://schemas.microsoft.com/office/powerpoint/2010/main" val="23286847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6093054" y="1537307"/>
            <a:ext cx="5664998" cy="4385145"/>
          </a:xfrm>
        </p:spPr>
        <p:txBody>
          <a:bodyPr/>
          <a:lstStyle/>
          <a:p>
            <a:pPr marL="0" indent="0">
              <a:buNone/>
            </a:pPr>
            <a:r>
              <a:rPr lang="en-US" sz="2000" dirty="0" smtClean="0">
                <a:sym typeface="Huawei Sans" panose="020C0503030203020204" pitchFamily="34" charset="0"/>
              </a:rPr>
              <a:t>OSPF is usually deployed on large-scale enterprise networks to ensure reachable routes between buildings.</a:t>
            </a:r>
          </a:p>
          <a:p>
            <a:pPr lvl="1"/>
            <a:r>
              <a:rPr lang="en-US" sz="1800" dirty="0" smtClean="0">
                <a:sym typeface="Huawei Sans" panose="020C0503030203020204" pitchFamily="34" charset="0"/>
              </a:rPr>
              <a:t>The core and aggregation layers are deployed in the OSPF backbone area.</a:t>
            </a:r>
          </a:p>
          <a:p>
            <a:pPr lvl="1"/>
            <a:r>
              <a:rPr lang="en-US" sz="1800" dirty="0" smtClean="0">
                <a:sym typeface="Huawei Sans" panose="020C0503030203020204" pitchFamily="34" charset="0"/>
              </a:rPr>
              <a:t>The access and aggregation layers are deployed in the OSPF non-backbone area.</a:t>
            </a:r>
            <a:endParaRPr lang="en-US" altLang="zh-CN" sz="1800" dirty="0">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OSPF Application Scenarios</a:t>
            </a:r>
            <a:endParaRPr lang="en-US" altLang="zh-CN" dirty="0">
              <a:sym typeface="Huawei Sans" panose="020C0503030203020204" pitchFamily="34" charset="0"/>
            </a:endParaRPr>
          </a:p>
        </p:txBody>
      </p:sp>
      <p:sp>
        <p:nvSpPr>
          <p:cNvPr id="170" name="文本框 169"/>
          <p:cNvSpPr txBox="1"/>
          <p:nvPr/>
        </p:nvSpPr>
        <p:spPr>
          <a:xfrm>
            <a:off x="567474" y="4797639"/>
            <a:ext cx="131157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Access layer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文本框 172"/>
          <p:cNvSpPr txBox="1"/>
          <p:nvPr/>
        </p:nvSpPr>
        <p:spPr>
          <a:xfrm>
            <a:off x="567474" y="2671494"/>
            <a:ext cx="1135247"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Core layer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圆角矩形 132"/>
          <p:cNvSpPr/>
          <p:nvPr/>
        </p:nvSpPr>
        <p:spPr>
          <a:xfrm>
            <a:off x="2008732" y="2472896"/>
            <a:ext cx="3987575" cy="1338758"/>
          </a:xfrm>
          <a:prstGeom prst="roundRect">
            <a:avLst>
              <a:gd name="adj" fmla="val 8529"/>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60535" y="2646869"/>
            <a:ext cx="485638" cy="398223"/>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28556" y="2646869"/>
            <a:ext cx="485638" cy="398223"/>
          </a:xfrm>
          <a:prstGeom prst="rect">
            <a:avLst/>
          </a:prstGeom>
        </p:spPr>
      </p:pic>
      <p:sp>
        <p:nvSpPr>
          <p:cNvPr id="213" name="圆角矩形 212"/>
          <p:cNvSpPr/>
          <p:nvPr/>
        </p:nvSpPr>
        <p:spPr>
          <a:xfrm>
            <a:off x="4208920" y="3962781"/>
            <a:ext cx="1787387" cy="1491444"/>
          </a:xfrm>
          <a:prstGeom prst="roundRect">
            <a:avLst>
              <a:gd name="adj" fmla="val 8101"/>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圆角矩形 165"/>
          <p:cNvSpPr/>
          <p:nvPr/>
        </p:nvSpPr>
        <p:spPr>
          <a:xfrm>
            <a:off x="2008732" y="3962781"/>
            <a:ext cx="1787387" cy="1491443"/>
          </a:xfrm>
          <a:prstGeom prst="roundRect">
            <a:avLst>
              <a:gd name="adj" fmla="val 8101"/>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294631" y="3676125"/>
            <a:ext cx="485638" cy="398223"/>
          </a:xfrm>
          <a:prstGeom prst="rect">
            <a:avLst/>
          </a:prstGeom>
        </p:spPr>
      </p:pic>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188924" y="3676125"/>
            <a:ext cx="485638" cy="398223"/>
          </a:xfrm>
          <a:prstGeom prst="rect">
            <a:avLst/>
          </a:prstGeom>
        </p:spPr>
      </p:pic>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434538" y="3676125"/>
            <a:ext cx="485638" cy="398223"/>
          </a:xfrm>
          <a:prstGeom prst="rect">
            <a:avLst/>
          </a:prstGeom>
        </p:spPr>
      </p:pic>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34140" y="3676125"/>
            <a:ext cx="485638" cy="398223"/>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28556" y="1978901"/>
            <a:ext cx="485638" cy="397660"/>
          </a:xfrm>
          <a:prstGeom prst="rect">
            <a:avLst/>
          </a:prstGeom>
        </p:spPr>
      </p:pic>
      <p:pic>
        <p:nvPicPr>
          <p:cNvPr id="27" name="图片 26"/>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188924" y="4747551"/>
            <a:ext cx="485638" cy="398223"/>
          </a:xfrm>
          <a:prstGeom prst="rect">
            <a:avLst/>
          </a:prstGeom>
        </p:spPr>
      </p:pic>
      <p:pic>
        <p:nvPicPr>
          <p:cNvPr id="28" name="图片 27"/>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294631" y="4762379"/>
            <a:ext cx="485638" cy="398223"/>
          </a:xfrm>
          <a:prstGeom prst="rect">
            <a:avLst/>
          </a:prstGeom>
        </p:spPr>
      </p:pic>
      <p:cxnSp>
        <p:nvCxnSpPr>
          <p:cNvPr id="38" name="直接连接符 37"/>
          <p:cNvCxnSpPr>
            <a:stCxn id="5" idx="3"/>
            <a:endCxn id="8" idx="1"/>
          </p:cNvCxnSpPr>
          <p:nvPr/>
        </p:nvCxnSpPr>
        <p:spPr>
          <a:xfrm>
            <a:off x="3546173" y="2845981"/>
            <a:ext cx="682383"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40" name="直接连接符 39"/>
          <p:cNvCxnSpPr>
            <a:stCxn id="5" idx="2"/>
            <a:endCxn id="11" idx="0"/>
          </p:cNvCxnSpPr>
          <p:nvPr/>
        </p:nvCxnSpPr>
        <p:spPr>
          <a:xfrm flipH="1">
            <a:off x="2431743" y="3045092"/>
            <a:ext cx="871611" cy="631033"/>
          </a:xfrm>
          <a:prstGeom prst="line">
            <a:avLst/>
          </a:prstGeom>
          <a:ln w="19050"/>
        </p:spPr>
        <p:style>
          <a:lnRef idx="1">
            <a:schemeClr val="dk1"/>
          </a:lnRef>
          <a:fillRef idx="0">
            <a:schemeClr val="dk1"/>
          </a:fillRef>
          <a:effectRef idx="0">
            <a:schemeClr val="dk1"/>
          </a:effectRef>
          <a:fontRef idx="minor">
            <a:schemeClr val="tx1"/>
          </a:fontRef>
        </p:style>
      </p:cxnSp>
      <p:cxnSp>
        <p:nvCxnSpPr>
          <p:cNvPr id="41" name="直接连接符 40"/>
          <p:cNvCxnSpPr>
            <a:stCxn id="8" idx="2"/>
            <a:endCxn id="12" idx="0"/>
          </p:cNvCxnSpPr>
          <p:nvPr/>
        </p:nvCxnSpPr>
        <p:spPr>
          <a:xfrm>
            <a:off x="4471375" y="3045092"/>
            <a:ext cx="1205982" cy="631033"/>
          </a:xfrm>
          <a:prstGeom prst="line">
            <a:avLst/>
          </a:prstGeom>
          <a:ln w="19050"/>
        </p:spPr>
        <p:style>
          <a:lnRef idx="1">
            <a:schemeClr val="dk1"/>
          </a:lnRef>
          <a:fillRef idx="0">
            <a:schemeClr val="dk1"/>
          </a:fillRef>
          <a:effectRef idx="0">
            <a:schemeClr val="dk1"/>
          </a:effectRef>
          <a:fontRef idx="minor">
            <a:schemeClr val="tx1"/>
          </a:fontRef>
        </p:style>
      </p:cxnSp>
      <p:cxnSp>
        <p:nvCxnSpPr>
          <p:cNvPr id="42" name="直接连接符 41"/>
          <p:cNvCxnSpPr>
            <a:stCxn id="10" idx="0"/>
            <a:endCxn id="8" idx="2"/>
          </p:cNvCxnSpPr>
          <p:nvPr/>
        </p:nvCxnSpPr>
        <p:spPr>
          <a:xfrm flipV="1">
            <a:off x="3537450" y="3045092"/>
            <a:ext cx="933925" cy="631033"/>
          </a:xfrm>
          <a:prstGeom prst="line">
            <a:avLst/>
          </a:prstGeom>
          <a:ln w="19050"/>
        </p:spPr>
        <p:style>
          <a:lnRef idx="1">
            <a:schemeClr val="dk1"/>
          </a:lnRef>
          <a:fillRef idx="0">
            <a:schemeClr val="dk1"/>
          </a:fillRef>
          <a:effectRef idx="0">
            <a:schemeClr val="dk1"/>
          </a:effectRef>
          <a:fontRef idx="minor">
            <a:schemeClr val="tx1"/>
          </a:fontRef>
        </p:style>
      </p:cxnSp>
      <p:cxnSp>
        <p:nvCxnSpPr>
          <p:cNvPr id="61" name="直接连接符 60"/>
          <p:cNvCxnSpPr>
            <a:stCxn id="13" idx="0"/>
            <a:endCxn id="5" idx="2"/>
          </p:cNvCxnSpPr>
          <p:nvPr/>
        </p:nvCxnSpPr>
        <p:spPr>
          <a:xfrm flipH="1" flipV="1">
            <a:off x="3303354" y="3045092"/>
            <a:ext cx="1373605" cy="631033"/>
          </a:xfrm>
          <a:prstGeom prst="line">
            <a:avLst/>
          </a:prstGeom>
          <a:ln w="19050"/>
        </p:spPr>
        <p:style>
          <a:lnRef idx="1">
            <a:schemeClr val="dk1"/>
          </a:lnRef>
          <a:fillRef idx="0">
            <a:schemeClr val="dk1"/>
          </a:fillRef>
          <a:effectRef idx="0">
            <a:schemeClr val="dk1"/>
          </a:effectRef>
          <a:fontRef idx="minor">
            <a:schemeClr val="tx1"/>
          </a:fontRef>
        </p:style>
      </p:cxnSp>
      <p:cxnSp>
        <p:nvCxnSpPr>
          <p:cNvPr id="62" name="直接连接符 61"/>
          <p:cNvCxnSpPr>
            <a:stCxn id="11" idx="2"/>
            <a:endCxn id="27" idx="0"/>
          </p:cNvCxnSpPr>
          <p:nvPr/>
        </p:nvCxnSpPr>
        <p:spPr>
          <a:xfrm>
            <a:off x="2431743" y="4074348"/>
            <a:ext cx="0" cy="673203"/>
          </a:xfrm>
          <a:prstGeom prst="line">
            <a:avLst/>
          </a:prstGeom>
          <a:ln w="19050"/>
        </p:spPr>
        <p:style>
          <a:lnRef idx="1">
            <a:schemeClr val="dk1"/>
          </a:lnRef>
          <a:fillRef idx="0">
            <a:schemeClr val="dk1"/>
          </a:fillRef>
          <a:effectRef idx="0">
            <a:schemeClr val="dk1"/>
          </a:effectRef>
          <a:fontRef idx="minor">
            <a:schemeClr val="tx1"/>
          </a:fontRef>
        </p:style>
      </p:cxnSp>
      <p:cxnSp>
        <p:nvCxnSpPr>
          <p:cNvPr id="63" name="直接连接符 62"/>
          <p:cNvCxnSpPr>
            <a:stCxn id="10" idx="2"/>
            <a:endCxn id="28" idx="0"/>
          </p:cNvCxnSpPr>
          <p:nvPr/>
        </p:nvCxnSpPr>
        <p:spPr>
          <a:xfrm>
            <a:off x="3537450" y="4074348"/>
            <a:ext cx="0" cy="688031"/>
          </a:xfrm>
          <a:prstGeom prst="line">
            <a:avLst/>
          </a:prstGeom>
          <a:ln w="19050"/>
        </p:spPr>
        <p:style>
          <a:lnRef idx="1">
            <a:schemeClr val="dk1"/>
          </a:lnRef>
          <a:fillRef idx="0">
            <a:schemeClr val="dk1"/>
          </a:fillRef>
          <a:effectRef idx="0">
            <a:schemeClr val="dk1"/>
          </a:effectRef>
          <a:fontRef idx="minor">
            <a:schemeClr val="tx1"/>
          </a:fontRef>
        </p:style>
      </p:cxnSp>
      <p:pic>
        <p:nvPicPr>
          <p:cNvPr id="127" name="图片 1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60535" y="1968808"/>
            <a:ext cx="485638" cy="397660"/>
          </a:xfrm>
          <a:prstGeom prst="rect">
            <a:avLst/>
          </a:prstGeom>
        </p:spPr>
      </p:pic>
      <p:cxnSp>
        <p:nvCxnSpPr>
          <p:cNvPr id="134" name="直接连接符 133"/>
          <p:cNvCxnSpPr>
            <a:stCxn id="127" idx="0"/>
            <a:endCxn id="138" idx="1"/>
          </p:cNvCxnSpPr>
          <p:nvPr/>
        </p:nvCxnSpPr>
        <p:spPr>
          <a:xfrm flipV="1">
            <a:off x="3303354" y="1537308"/>
            <a:ext cx="203715" cy="431500"/>
          </a:xfrm>
          <a:prstGeom prst="line">
            <a:avLst/>
          </a:prstGeom>
          <a:ln w="19050"/>
        </p:spPr>
        <p:style>
          <a:lnRef idx="1">
            <a:schemeClr val="dk1"/>
          </a:lnRef>
          <a:fillRef idx="0">
            <a:schemeClr val="dk1"/>
          </a:fillRef>
          <a:effectRef idx="0">
            <a:schemeClr val="dk1"/>
          </a:effectRef>
          <a:fontRef idx="minor">
            <a:schemeClr val="tx1"/>
          </a:fontRef>
        </p:style>
      </p:cxnSp>
      <p:cxnSp>
        <p:nvCxnSpPr>
          <p:cNvPr id="135" name="直接连接符 134"/>
          <p:cNvCxnSpPr>
            <a:stCxn id="127" idx="2"/>
            <a:endCxn id="5" idx="0"/>
          </p:cNvCxnSpPr>
          <p:nvPr/>
        </p:nvCxnSpPr>
        <p:spPr>
          <a:xfrm>
            <a:off x="3303354" y="2366468"/>
            <a:ext cx="0" cy="280401"/>
          </a:xfrm>
          <a:prstGeom prst="line">
            <a:avLst/>
          </a:prstGeom>
          <a:ln w="19050"/>
        </p:spPr>
        <p:style>
          <a:lnRef idx="1">
            <a:schemeClr val="dk1"/>
          </a:lnRef>
          <a:fillRef idx="0">
            <a:schemeClr val="dk1"/>
          </a:fillRef>
          <a:effectRef idx="0">
            <a:schemeClr val="dk1"/>
          </a:effectRef>
          <a:fontRef idx="minor">
            <a:schemeClr val="tx1"/>
          </a:fontRef>
        </p:style>
      </p:cxnSp>
      <p:cxnSp>
        <p:nvCxnSpPr>
          <p:cNvPr id="136" name="直接连接符 135"/>
          <p:cNvCxnSpPr>
            <a:stCxn id="138" idx="3"/>
            <a:endCxn id="15" idx="0"/>
          </p:cNvCxnSpPr>
          <p:nvPr/>
        </p:nvCxnSpPr>
        <p:spPr>
          <a:xfrm>
            <a:off x="4236156" y="1537308"/>
            <a:ext cx="235219" cy="441593"/>
          </a:xfrm>
          <a:prstGeom prst="line">
            <a:avLst/>
          </a:prstGeom>
          <a:ln w="19050"/>
        </p:spPr>
        <p:style>
          <a:lnRef idx="1">
            <a:schemeClr val="dk1"/>
          </a:lnRef>
          <a:fillRef idx="0">
            <a:schemeClr val="dk1"/>
          </a:fillRef>
          <a:effectRef idx="0">
            <a:schemeClr val="dk1"/>
          </a:effectRef>
          <a:fontRef idx="minor">
            <a:schemeClr val="tx1"/>
          </a:fontRef>
        </p:style>
      </p:cxnSp>
      <p:pic>
        <p:nvPicPr>
          <p:cNvPr id="138" name="图片 1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07069" y="1353666"/>
            <a:ext cx="729087" cy="367284"/>
          </a:xfrm>
          <a:prstGeom prst="rect">
            <a:avLst/>
          </a:prstGeom>
        </p:spPr>
      </p:pic>
      <p:cxnSp>
        <p:nvCxnSpPr>
          <p:cNvPr id="145" name="直接连接符 144"/>
          <p:cNvCxnSpPr>
            <a:stCxn id="15" idx="2"/>
            <a:endCxn id="8" idx="0"/>
          </p:cNvCxnSpPr>
          <p:nvPr/>
        </p:nvCxnSpPr>
        <p:spPr>
          <a:xfrm>
            <a:off x="4471375" y="2376561"/>
            <a:ext cx="0" cy="270308"/>
          </a:xfrm>
          <a:prstGeom prst="line">
            <a:avLst/>
          </a:prstGeom>
          <a:ln w="19050"/>
        </p:spPr>
        <p:style>
          <a:lnRef idx="1">
            <a:schemeClr val="dk1"/>
          </a:lnRef>
          <a:fillRef idx="0">
            <a:schemeClr val="dk1"/>
          </a:fillRef>
          <a:effectRef idx="0">
            <a:schemeClr val="dk1"/>
          </a:effectRef>
          <a:fontRef idx="minor">
            <a:schemeClr val="tx1"/>
          </a:fontRef>
        </p:style>
      </p:cxnSp>
      <p:sp>
        <p:nvSpPr>
          <p:cNvPr id="167" name="文本框 166"/>
          <p:cNvSpPr txBox="1"/>
          <p:nvPr/>
        </p:nvSpPr>
        <p:spPr>
          <a:xfrm>
            <a:off x="2525523" y="4357238"/>
            <a:ext cx="907621" cy="369332"/>
          </a:xfrm>
          <a:prstGeom prst="rect">
            <a:avLst/>
          </a:prstGeom>
          <a:noFill/>
        </p:spPr>
        <p:txBody>
          <a:bodyPr wrap="none" rtlCol="0">
            <a:spAutoFit/>
          </a:bodyPr>
          <a:lstStyle>
            <a:defPPr>
              <a:defRPr lang="en-US"/>
            </a:def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文本框 188"/>
          <p:cNvSpPr txBox="1"/>
          <p:nvPr/>
        </p:nvSpPr>
        <p:spPr>
          <a:xfrm>
            <a:off x="4946959" y="2812259"/>
            <a:ext cx="907621" cy="369332"/>
          </a:xfrm>
          <a:prstGeom prst="rect">
            <a:avLst/>
          </a:prstGeom>
          <a:noFill/>
        </p:spPr>
        <p:txBody>
          <a:bodyPr wrap="none" rtlCol="0">
            <a:sp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9" name="文本框 268"/>
          <p:cNvSpPr txBox="1"/>
          <p:nvPr/>
        </p:nvSpPr>
        <p:spPr>
          <a:xfrm>
            <a:off x="4717142" y="4357238"/>
            <a:ext cx="920445" cy="369332"/>
          </a:xfrm>
          <a:prstGeom prst="rect">
            <a:avLst/>
          </a:prstGeom>
          <a:noFill/>
        </p:spPr>
        <p:txBody>
          <a:bodyPr wrap="none" rtlCol="0">
            <a:spAutoFit/>
          </a:bodyPr>
          <a:lstStyle>
            <a:defPPr>
              <a:defRPr lang="en-US"/>
            </a:def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Area 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3" name="图片 272"/>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434140" y="4747551"/>
            <a:ext cx="485638" cy="398223"/>
          </a:xfrm>
          <a:prstGeom prst="rect">
            <a:avLst/>
          </a:prstGeom>
        </p:spPr>
      </p:pic>
      <p:pic>
        <p:nvPicPr>
          <p:cNvPr id="274" name="图片 273"/>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5434538" y="4747550"/>
            <a:ext cx="485638" cy="398223"/>
          </a:xfrm>
          <a:prstGeom prst="rect">
            <a:avLst/>
          </a:prstGeom>
        </p:spPr>
      </p:pic>
      <p:cxnSp>
        <p:nvCxnSpPr>
          <p:cNvPr id="275" name="直接连接符 274"/>
          <p:cNvCxnSpPr>
            <a:stCxn id="13" idx="2"/>
            <a:endCxn id="273" idx="0"/>
          </p:cNvCxnSpPr>
          <p:nvPr/>
        </p:nvCxnSpPr>
        <p:spPr>
          <a:xfrm>
            <a:off x="4676959" y="4074348"/>
            <a:ext cx="0" cy="673203"/>
          </a:xfrm>
          <a:prstGeom prst="line">
            <a:avLst/>
          </a:prstGeom>
          <a:ln w="19050"/>
        </p:spPr>
        <p:style>
          <a:lnRef idx="1">
            <a:schemeClr val="dk1"/>
          </a:lnRef>
          <a:fillRef idx="0">
            <a:schemeClr val="dk1"/>
          </a:fillRef>
          <a:effectRef idx="0">
            <a:schemeClr val="dk1"/>
          </a:effectRef>
          <a:fontRef idx="minor">
            <a:schemeClr val="tx1"/>
          </a:fontRef>
        </p:style>
      </p:cxnSp>
      <p:cxnSp>
        <p:nvCxnSpPr>
          <p:cNvPr id="276" name="直接连接符 275"/>
          <p:cNvCxnSpPr>
            <a:stCxn id="12" idx="2"/>
            <a:endCxn id="274" idx="0"/>
          </p:cNvCxnSpPr>
          <p:nvPr/>
        </p:nvCxnSpPr>
        <p:spPr>
          <a:xfrm>
            <a:off x="5677357" y="4074348"/>
            <a:ext cx="0" cy="673202"/>
          </a:xfrm>
          <a:prstGeom prst="line">
            <a:avLst/>
          </a:prstGeom>
          <a:ln w="19050"/>
        </p:spPr>
        <p:style>
          <a:lnRef idx="1">
            <a:schemeClr val="dk1"/>
          </a:lnRef>
          <a:fillRef idx="0">
            <a:schemeClr val="dk1"/>
          </a:fillRef>
          <a:effectRef idx="0">
            <a:schemeClr val="dk1"/>
          </a:effectRef>
          <a:fontRef idx="minor">
            <a:schemeClr val="tx1"/>
          </a:fontRef>
        </p:style>
      </p:cxnSp>
      <p:sp>
        <p:nvSpPr>
          <p:cNvPr id="338" name="文本框 337"/>
          <p:cNvSpPr txBox="1"/>
          <p:nvPr/>
        </p:nvSpPr>
        <p:spPr>
          <a:xfrm>
            <a:off x="3529891" y="4546402"/>
            <a:ext cx="974151" cy="584775"/>
          </a:xfrm>
          <a:prstGeom prst="rect">
            <a:avLst/>
          </a:prstGeom>
          <a:noFill/>
        </p:spPr>
        <p:txBody>
          <a:bodyPr wrap="square" rtlCol="0" anchor="ctr">
            <a:spAutoFit/>
          </a:bodyPr>
          <a:lstStyle/>
          <a:p>
            <a:pPr algn="ctr" fontAlgn="ctr"/>
            <a:r>
              <a:rPr lang="en-US" sz="3200" b="1"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3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6" name="直接连接符 405"/>
          <p:cNvCxnSpPr>
            <a:stCxn id="27" idx="2"/>
            <a:endCxn id="351" idx="0"/>
          </p:cNvCxnSpPr>
          <p:nvPr/>
        </p:nvCxnSpPr>
        <p:spPr>
          <a:xfrm>
            <a:off x="2431743" y="5145774"/>
            <a:ext cx="0" cy="466871"/>
          </a:xfrm>
          <a:prstGeom prst="line">
            <a:avLst/>
          </a:prstGeom>
          <a:ln w="19050"/>
        </p:spPr>
        <p:style>
          <a:lnRef idx="1">
            <a:schemeClr val="dk1"/>
          </a:lnRef>
          <a:fillRef idx="0">
            <a:schemeClr val="dk1"/>
          </a:fillRef>
          <a:effectRef idx="0">
            <a:schemeClr val="dk1"/>
          </a:effectRef>
          <a:fontRef idx="minor">
            <a:schemeClr val="tx1"/>
          </a:fontRef>
        </p:style>
      </p:cxnSp>
      <p:cxnSp>
        <p:nvCxnSpPr>
          <p:cNvPr id="409" name="直接连接符 408"/>
          <p:cNvCxnSpPr>
            <a:stCxn id="28" idx="2"/>
            <a:endCxn id="354" idx="0"/>
          </p:cNvCxnSpPr>
          <p:nvPr/>
        </p:nvCxnSpPr>
        <p:spPr>
          <a:xfrm>
            <a:off x="3537450" y="5160602"/>
            <a:ext cx="0" cy="441466"/>
          </a:xfrm>
          <a:prstGeom prst="line">
            <a:avLst/>
          </a:prstGeom>
          <a:ln w="19050"/>
        </p:spPr>
        <p:style>
          <a:lnRef idx="1">
            <a:schemeClr val="dk1"/>
          </a:lnRef>
          <a:fillRef idx="0">
            <a:schemeClr val="dk1"/>
          </a:fillRef>
          <a:effectRef idx="0">
            <a:schemeClr val="dk1"/>
          </a:effectRef>
          <a:fontRef idx="minor">
            <a:schemeClr val="tx1"/>
          </a:fontRef>
        </p:style>
      </p:cxnSp>
      <p:cxnSp>
        <p:nvCxnSpPr>
          <p:cNvPr id="410" name="直接连接符 409"/>
          <p:cNvCxnSpPr>
            <a:stCxn id="273" idx="2"/>
            <a:endCxn id="355" idx="0"/>
          </p:cNvCxnSpPr>
          <p:nvPr/>
        </p:nvCxnSpPr>
        <p:spPr>
          <a:xfrm>
            <a:off x="4676959" y="5145774"/>
            <a:ext cx="0" cy="478068"/>
          </a:xfrm>
          <a:prstGeom prst="line">
            <a:avLst/>
          </a:prstGeom>
          <a:ln w="19050"/>
        </p:spPr>
        <p:style>
          <a:lnRef idx="1">
            <a:schemeClr val="dk1"/>
          </a:lnRef>
          <a:fillRef idx="0">
            <a:schemeClr val="dk1"/>
          </a:fillRef>
          <a:effectRef idx="0">
            <a:schemeClr val="dk1"/>
          </a:effectRef>
          <a:fontRef idx="minor">
            <a:schemeClr val="tx1"/>
          </a:fontRef>
        </p:style>
      </p:cxnSp>
      <p:cxnSp>
        <p:nvCxnSpPr>
          <p:cNvPr id="411" name="直接连接符 410"/>
          <p:cNvCxnSpPr>
            <a:stCxn id="274" idx="2"/>
            <a:endCxn id="356" idx="0"/>
          </p:cNvCxnSpPr>
          <p:nvPr/>
        </p:nvCxnSpPr>
        <p:spPr>
          <a:xfrm>
            <a:off x="5677357" y="5145773"/>
            <a:ext cx="0" cy="466872"/>
          </a:xfrm>
          <a:prstGeom prst="line">
            <a:avLst/>
          </a:prstGeom>
          <a:ln w="19050"/>
        </p:spPr>
        <p:style>
          <a:lnRef idx="1">
            <a:schemeClr val="dk1"/>
          </a:lnRef>
          <a:fillRef idx="0">
            <a:schemeClr val="dk1"/>
          </a:fillRef>
          <a:effectRef idx="0">
            <a:schemeClr val="dk1"/>
          </a:effectRef>
          <a:fontRef idx="minor">
            <a:schemeClr val="tx1"/>
          </a:fontRef>
        </p:style>
      </p:cxnSp>
      <p:sp>
        <p:nvSpPr>
          <p:cNvPr id="347" name="文本框 346"/>
          <p:cNvSpPr txBox="1"/>
          <p:nvPr/>
        </p:nvSpPr>
        <p:spPr>
          <a:xfrm>
            <a:off x="567474" y="3651263"/>
            <a:ext cx="1791154" cy="584775"/>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Aggregation layer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1" name="图片 350"/>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2161743" y="5612645"/>
            <a:ext cx="540000" cy="442800"/>
          </a:xfrm>
          <a:prstGeom prst="rect">
            <a:avLst/>
          </a:prstGeom>
        </p:spPr>
      </p:pic>
      <p:pic>
        <p:nvPicPr>
          <p:cNvPr id="354" name="图片 353"/>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3267450" y="5602068"/>
            <a:ext cx="540000" cy="442800"/>
          </a:xfrm>
          <a:prstGeom prst="rect">
            <a:avLst/>
          </a:prstGeom>
        </p:spPr>
      </p:pic>
      <p:pic>
        <p:nvPicPr>
          <p:cNvPr id="355" name="图片 354"/>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4406959" y="5623842"/>
            <a:ext cx="540000" cy="442800"/>
          </a:xfrm>
          <a:prstGeom prst="rect">
            <a:avLst/>
          </a:prstGeom>
        </p:spPr>
      </p:pic>
      <p:pic>
        <p:nvPicPr>
          <p:cNvPr id="356" name="图片 355"/>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5407357" y="5612645"/>
            <a:ext cx="540000" cy="442800"/>
          </a:xfrm>
          <a:prstGeom prst="rect">
            <a:avLst/>
          </a:prstGeom>
        </p:spPr>
      </p:pic>
    </p:spTree>
    <p:extLst>
      <p:ext uri="{BB962C8B-B14F-4D97-AF65-F5344CB8AC3E}">
        <p14:creationId xmlns:p14="http://schemas.microsoft.com/office/powerpoint/2010/main" val="22747547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a:extLst>
              <a:ext uri="{FF2B5EF4-FFF2-40B4-BE49-F238E27FC236}">
                <a16:creationId xmlns:a16="http://schemas.microsoft.com/office/drawing/2014/main" xmlns="" id="{9CD8FF36-AA84-404A-BDE9-9AFD9E276C71}"/>
              </a:ext>
            </a:extLst>
          </p:cNvPr>
          <p:cNvSpPr>
            <a:spLocks noGrp="1"/>
          </p:cNvSpPr>
          <p:nvPr>
            <p:ph type="body" sz="quarter" idx="10"/>
          </p:nvPr>
        </p:nvSpPr>
        <p:spPr>
          <a:xfrm>
            <a:off x="451877" y="1242453"/>
            <a:ext cx="11306175" cy="2847334"/>
          </a:xfrm>
        </p:spPr>
        <p:txBody>
          <a:bodyPr/>
          <a:lstStyle/>
          <a:p>
            <a:r>
              <a:rPr lang="en-US" sz="1800" dirty="0" smtClean="0">
                <a:sym typeface="Huawei Sans" panose="020C0503030203020204" pitchFamily="34" charset="0"/>
              </a:rPr>
              <a:t>A router ID is a 32-bit integer that uniquely identifies an OSPF router in an AS. </a:t>
            </a:r>
          </a:p>
          <a:p>
            <a:r>
              <a:rPr lang="en-US" sz="1800" dirty="0" smtClean="0">
                <a:sym typeface="Huawei Sans" panose="020C0503030203020204" pitchFamily="34" charset="0"/>
              </a:rPr>
              <a:t>The rules for selecting a router ID are as follows:</a:t>
            </a:r>
          </a:p>
          <a:p>
            <a:pPr lvl="1"/>
            <a:r>
              <a:rPr lang="en-US" sz="1600" dirty="0" smtClean="0">
                <a:sym typeface="Huawei Sans" panose="020C0503030203020204" pitchFamily="34" charset="0"/>
              </a:rPr>
              <a:t>The router ID of an OSPF router is manually configured (recommended).</a:t>
            </a:r>
          </a:p>
          <a:p>
            <a:pPr lvl="1"/>
            <a:r>
              <a:rPr lang="en-US" sz="1600" dirty="0" smtClean="0">
                <a:sym typeface="Huawei Sans" panose="020C0503030203020204" pitchFamily="34" charset="0"/>
              </a:rPr>
              <a:t>If the router ID is not manually configured, a router uses the largest IP address of a loopback interface as the router ID.</a:t>
            </a:r>
          </a:p>
          <a:p>
            <a:pPr lvl="1"/>
            <a:r>
              <a:rPr lang="en-US" sz="1600" dirty="0" smtClean="0">
                <a:sym typeface="Huawei Sans" panose="020C0503030203020204" pitchFamily="34" charset="0"/>
              </a:rPr>
              <a:t>If no loopback interface is configured, the router uses the largest IP address of a physical interface as the router ID.</a:t>
            </a:r>
          </a:p>
          <a:p>
            <a:endParaRPr lang="en-US" altLang="zh-CN" sz="1800" dirty="0">
              <a:sym typeface="Huawei Sans" panose="020C0503030203020204" pitchFamily="34" charset="0"/>
            </a:endParaRPr>
          </a:p>
        </p:txBody>
      </p:sp>
      <p:sp>
        <p:nvSpPr>
          <p:cNvPr id="4" name="标题 3"/>
          <p:cNvSpPr>
            <a:spLocks noGrp="1"/>
          </p:cNvSpPr>
          <p:nvPr>
            <p:ph type="title"/>
          </p:nvPr>
        </p:nvSpPr>
        <p:spPr/>
        <p:txBody>
          <a:bodyPr/>
          <a:lstStyle/>
          <a:p>
            <a:r>
              <a:rPr lang="en-US" dirty="0" smtClean="0">
                <a:sym typeface="Huawei Sans" panose="020C0503030203020204" pitchFamily="34" charset="0"/>
              </a:rPr>
              <a:t>Basic OSPF Concepts: Router ID</a:t>
            </a:r>
            <a:endParaRPr lang="en-US" altLang="zh-CN" dirty="0">
              <a:sym typeface="Huawei Sans" panose="020C0503030203020204" pitchFamily="34" charset="0"/>
            </a:endParaRPr>
          </a:p>
        </p:txBody>
      </p:sp>
      <p:pic>
        <p:nvPicPr>
          <p:cNvPr id="25" name="图片 24">
            <a:extLst>
              <a:ext uri="{FF2B5EF4-FFF2-40B4-BE49-F238E27FC236}">
                <a16:creationId xmlns:a16="http://schemas.microsoft.com/office/drawing/2014/main" xmlns="" id="{C2A1D2F4-3741-4617-9242-CDC0875C4FD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76500" y="4241866"/>
            <a:ext cx="540000" cy="442800"/>
          </a:xfrm>
          <a:prstGeom prst="rect">
            <a:avLst/>
          </a:prstGeom>
        </p:spPr>
      </p:pic>
      <p:pic>
        <p:nvPicPr>
          <p:cNvPr id="26" name="图片 25">
            <a:extLst>
              <a:ext uri="{FF2B5EF4-FFF2-40B4-BE49-F238E27FC236}">
                <a16:creationId xmlns:a16="http://schemas.microsoft.com/office/drawing/2014/main" xmlns="" id="{AF42596D-97EF-4D6B-854F-83C09C066E6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431779" y="4241866"/>
            <a:ext cx="540000" cy="442800"/>
          </a:xfrm>
          <a:prstGeom prst="rect">
            <a:avLst/>
          </a:prstGeom>
        </p:spPr>
      </p:pic>
      <p:cxnSp>
        <p:nvCxnSpPr>
          <p:cNvPr id="27" name="直接连接符 26">
            <a:extLst>
              <a:ext uri="{FF2B5EF4-FFF2-40B4-BE49-F238E27FC236}">
                <a16:creationId xmlns:a16="http://schemas.microsoft.com/office/drawing/2014/main" xmlns="" id="{DAF044C9-7DE2-422B-8A95-AF5D9303E455}"/>
              </a:ext>
            </a:extLst>
          </p:cNvPr>
          <p:cNvCxnSpPr/>
          <p:nvPr/>
        </p:nvCxnSpPr>
        <p:spPr>
          <a:xfrm flipH="1">
            <a:off x="2740565" y="5250028"/>
            <a:ext cx="566927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3BF87991-E935-412C-BD89-8975DCB8C9A5}"/>
              </a:ext>
            </a:extLst>
          </p:cNvPr>
          <p:cNvCxnSpPr>
            <a:endCxn id="26" idx="2"/>
          </p:cNvCxnSpPr>
          <p:nvPr/>
        </p:nvCxnSpPr>
        <p:spPr>
          <a:xfrm flipV="1">
            <a:off x="7701779" y="4684666"/>
            <a:ext cx="0" cy="5653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CDB31653-4CAE-47F6-83E3-7908DA7D1323}"/>
              </a:ext>
            </a:extLst>
          </p:cNvPr>
          <p:cNvCxnSpPr>
            <a:endCxn id="25" idx="2"/>
          </p:cNvCxnSpPr>
          <p:nvPr/>
        </p:nvCxnSpPr>
        <p:spPr>
          <a:xfrm flipV="1">
            <a:off x="3446500" y="4684666"/>
            <a:ext cx="0" cy="5653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B2C90461-EBC2-479E-A915-C1A089EC3DA4}"/>
              </a:ext>
            </a:extLst>
          </p:cNvPr>
          <p:cNvCxnSpPr>
            <a:stCxn id="31" idx="0"/>
          </p:cNvCxnSpPr>
          <p:nvPr/>
        </p:nvCxnSpPr>
        <p:spPr>
          <a:xfrm flipV="1">
            <a:off x="5529482" y="5250028"/>
            <a:ext cx="1" cy="5653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1" name="图片 30">
            <a:extLst>
              <a:ext uri="{FF2B5EF4-FFF2-40B4-BE49-F238E27FC236}">
                <a16:creationId xmlns:a16="http://schemas.microsoft.com/office/drawing/2014/main" xmlns="" id="{5849EC3A-41CC-41B0-9349-5D7FA1B5A68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9482" y="5815390"/>
            <a:ext cx="540000" cy="442800"/>
          </a:xfrm>
          <a:prstGeom prst="rect">
            <a:avLst/>
          </a:prstGeom>
        </p:spPr>
      </p:pic>
      <p:sp>
        <p:nvSpPr>
          <p:cNvPr id="32" name="文本框 31">
            <a:extLst>
              <a:ext uri="{FF2B5EF4-FFF2-40B4-BE49-F238E27FC236}">
                <a16:creationId xmlns:a16="http://schemas.microsoft.com/office/drawing/2014/main" xmlns="" id="{B6B8224F-3D72-42C7-A9DE-C15F912BE5A8}"/>
              </a:ext>
            </a:extLst>
          </p:cNvPr>
          <p:cNvSpPr txBox="1"/>
          <p:nvPr/>
        </p:nvSpPr>
        <p:spPr>
          <a:xfrm>
            <a:off x="2566941" y="3889078"/>
            <a:ext cx="1893135" cy="307777"/>
          </a:xfrm>
          <a:prstGeom prst="rect">
            <a:avLst/>
          </a:prstGeom>
          <a:noFill/>
        </p:spPr>
        <p:txBody>
          <a:bodyPr wrap="square" rtlCol="0">
            <a:spAutoFit/>
          </a:bodyPr>
          <a:lstStyle/>
          <a:p>
            <a:pPr fontAlgn="ct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Router ID 10.0.1.1</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a:extLst>
              <a:ext uri="{FF2B5EF4-FFF2-40B4-BE49-F238E27FC236}">
                <a16:creationId xmlns:a16="http://schemas.microsoft.com/office/drawing/2014/main" xmlns="" id="{4C8DD598-8CE8-4D8A-B224-F4D7414C6956}"/>
              </a:ext>
            </a:extLst>
          </p:cNvPr>
          <p:cNvSpPr txBox="1"/>
          <p:nvPr/>
        </p:nvSpPr>
        <p:spPr>
          <a:xfrm>
            <a:off x="3711690" y="4310511"/>
            <a:ext cx="485420"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a:extLst>
              <a:ext uri="{FF2B5EF4-FFF2-40B4-BE49-F238E27FC236}">
                <a16:creationId xmlns:a16="http://schemas.microsoft.com/office/drawing/2014/main" xmlns="" id="{9566A64B-79F9-44FB-83D6-5E0664F514E9}"/>
              </a:ext>
            </a:extLst>
          </p:cNvPr>
          <p:cNvSpPr txBox="1"/>
          <p:nvPr/>
        </p:nvSpPr>
        <p:spPr>
          <a:xfrm>
            <a:off x="5835042" y="5867513"/>
            <a:ext cx="485420"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a:extLst>
              <a:ext uri="{FF2B5EF4-FFF2-40B4-BE49-F238E27FC236}">
                <a16:creationId xmlns:a16="http://schemas.microsoft.com/office/drawing/2014/main" xmlns="" id="{E574E28B-0EEB-448C-B242-852A05A47969}"/>
              </a:ext>
            </a:extLst>
          </p:cNvPr>
          <p:cNvSpPr txBox="1"/>
          <p:nvPr/>
        </p:nvSpPr>
        <p:spPr>
          <a:xfrm>
            <a:off x="7971779" y="4310511"/>
            <a:ext cx="485420"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a:extLst>
              <a:ext uri="{FF2B5EF4-FFF2-40B4-BE49-F238E27FC236}">
                <a16:creationId xmlns:a16="http://schemas.microsoft.com/office/drawing/2014/main" xmlns="" id="{8224DEB1-8755-43BD-9F86-955EB06730A9}"/>
              </a:ext>
            </a:extLst>
          </p:cNvPr>
          <p:cNvSpPr txBox="1"/>
          <p:nvPr/>
        </p:nvSpPr>
        <p:spPr>
          <a:xfrm>
            <a:off x="6607326" y="3889078"/>
            <a:ext cx="1893135" cy="307777"/>
          </a:xfrm>
          <a:prstGeom prst="rect">
            <a:avLst/>
          </a:prstGeom>
          <a:noFill/>
        </p:spPr>
        <p:txBody>
          <a:bodyPr wrap="square" rtlCol="0">
            <a:spAutoFit/>
          </a:bodyPr>
          <a:lstStyle/>
          <a:p>
            <a:pPr fontAlgn="ct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Router ID 10.0.2.2</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a:extLst>
              <a:ext uri="{FF2B5EF4-FFF2-40B4-BE49-F238E27FC236}">
                <a16:creationId xmlns:a16="http://schemas.microsoft.com/office/drawing/2014/main" xmlns="" id="{C052F60D-7D63-4940-888F-5716E2CD9021}"/>
              </a:ext>
            </a:extLst>
          </p:cNvPr>
          <p:cNvSpPr txBox="1"/>
          <p:nvPr/>
        </p:nvSpPr>
        <p:spPr>
          <a:xfrm>
            <a:off x="3393008" y="5881447"/>
            <a:ext cx="1919143" cy="307777"/>
          </a:xfrm>
          <a:prstGeom prst="rect">
            <a:avLst/>
          </a:prstGeom>
          <a:noFill/>
        </p:spPr>
        <p:txBody>
          <a:bodyPr wrap="square" rtlCol="0">
            <a:spAutoFit/>
          </a:bodyPr>
          <a:lstStyle/>
          <a:p>
            <a:pPr fontAlgn="ct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Router ID 10.0.3.3</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燕尾形 25">
            <a:extLst>
              <a:ext uri="{FF2B5EF4-FFF2-40B4-BE49-F238E27FC236}">
                <a16:creationId xmlns:a16="http://schemas.microsoft.com/office/drawing/2014/main" xmlns="" id="{3F6E09ED-3CA0-4555-8243-ED11E6D1DB1B}"/>
              </a:ext>
            </a:extLst>
          </p:cNvPr>
          <p:cNvSpPr/>
          <p:nvPr/>
        </p:nvSpPr>
        <p:spPr bwMode="auto">
          <a:xfrm>
            <a:off x="10320150" y="31475"/>
            <a:ext cx="66290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Area</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燕尾形 26">
            <a:extLst>
              <a:ext uri="{FF2B5EF4-FFF2-40B4-BE49-F238E27FC236}">
                <a16:creationId xmlns:a16="http://schemas.microsoft.com/office/drawing/2014/main" xmlns="" id="{FF6E6E3F-66EE-4214-9B49-5375A9231D22}"/>
              </a:ext>
            </a:extLst>
          </p:cNvPr>
          <p:cNvSpPr/>
          <p:nvPr/>
        </p:nvSpPr>
        <p:spPr bwMode="auto">
          <a:xfrm>
            <a:off x="9397712" y="31475"/>
            <a:ext cx="987316"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Router ID</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27">
            <a:extLst>
              <a:ext uri="{FF2B5EF4-FFF2-40B4-BE49-F238E27FC236}">
                <a16:creationId xmlns:a16="http://schemas.microsoft.com/office/drawing/2014/main" xmlns="" id="{A516612B-0C2D-47E4-9C53-14F7C6CEF982}"/>
              </a:ext>
            </a:extLst>
          </p:cNvPr>
          <p:cNvSpPr/>
          <p:nvPr/>
        </p:nvSpPr>
        <p:spPr bwMode="auto">
          <a:xfrm>
            <a:off x="10918176" y="31475"/>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Metric</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a:extLst>
              <a:ext uri="{FF2B5EF4-FFF2-40B4-BE49-F238E27FC236}">
                <a16:creationId xmlns:a16="http://schemas.microsoft.com/office/drawing/2014/main" xmlns="" id="{B6B34609-5B43-4467-AA94-5E6D6E8FF156}"/>
              </a:ext>
            </a:extLst>
          </p:cNvPr>
          <p:cNvSpPr txBox="1"/>
          <p:nvPr/>
        </p:nvSpPr>
        <p:spPr>
          <a:xfrm>
            <a:off x="3915615" y="4647409"/>
            <a:ext cx="1260281" cy="338554"/>
          </a:xfrm>
          <a:prstGeom prst="rect">
            <a:avLst/>
          </a:prstGeom>
          <a:noFill/>
          <a:ln>
            <a:noFill/>
          </a:ln>
        </p:spPr>
        <p:txBody>
          <a:bodyPr wrap="none" rtlCol="0">
            <a:spAutoFit/>
          </a:bodyPr>
          <a:lstStyle/>
          <a:p>
            <a:pPr fontAlgn="ctr"/>
            <a:r>
              <a:rPr lang="en-US" sz="1600" dirty="0" smtClean="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I'm 10.0.1.1</a:t>
            </a:r>
            <a:endParaRPr lang="en-US" altLang="zh-CN" sz="16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直接箭头连接符 43">
            <a:extLst>
              <a:ext uri="{FF2B5EF4-FFF2-40B4-BE49-F238E27FC236}">
                <a16:creationId xmlns:a16="http://schemas.microsoft.com/office/drawing/2014/main" xmlns="" id="{5028754E-5188-402A-BF53-405853F57CBC}"/>
              </a:ext>
            </a:extLst>
          </p:cNvPr>
          <p:cNvCxnSpPr>
            <a:cxnSpLocks/>
          </p:cNvCxnSpPr>
          <p:nvPr/>
        </p:nvCxnSpPr>
        <p:spPr>
          <a:xfrm>
            <a:off x="3992597" y="5069785"/>
            <a:ext cx="1170093"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B96906DF-8885-4CB5-95DD-B55E15EE629D}"/>
              </a:ext>
            </a:extLst>
          </p:cNvPr>
          <p:cNvSpPr txBox="1"/>
          <p:nvPr/>
        </p:nvSpPr>
        <p:spPr>
          <a:xfrm>
            <a:off x="5434985" y="4341036"/>
            <a:ext cx="798617"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454807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95742902-9D7D-41DB-B5C6-0BF2EBB1F8AD}"/>
              </a:ext>
            </a:extLst>
          </p:cNvPr>
          <p:cNvSpPr>
            <a:spLocks noGrp="1"/>
          </p:cNvSpPr>
          <p:nvPr>
            <p:ph type="body" sz="quarter" idx="10"/>
          </p:nvPr>
        </p:nvSpPr>
        <p:spPr>
          <a:xfrm>
            <a:off x="451877" y="1242453"/>
            <a:ext cx="11306175" cy="1872881"/>
          </a:xfrm>
        </p:spPr>
        <p:txBody>
          <a:bodyPr/>
          <a:lstStyle/>
          <a:p>
            <a:r>
              <a:rPr lang="en-US" sz="1800" dirty="0" smtClean="0">
                <a:sym typeface="Huawei Sans" panose="020C0503030203020204" pitchFamily="34" charset="0"/>
              </a:rPr>
              <a:t>Each OSPF area is regarded as a logical group and identified by an area ID.</a:t>
            </a:r>
            <a:endParaRPr lang="en-US" altLang="zh-CN" sz="1800" dirty="0" smtClean="0">
              <a:sym typeface="Huawei Sans" panose="020C0503030203020204" pitchFamily="34" charset="0"/>
            </a:endParaRPr>
          </a:p>
          <a:p>
            <a:r>
              <a:rPr lang="en-US" sz="1800" dirty="0" smtClean="0">
                <a:sym typeface="Huawei Sans" panose="020C0503030203020204" pitchFamily="34" charset="0"/>
              </a:rPr>
              <a:t>An OSPF area ID is a 32-bit non-negative integer in dotted decimal notation (the format is the same as that of an IPv4 address), for example, area 0.0.0.1. For simplicity, an OSPF area ID is also expressed in decimal notation.</a:t>
            </a:r>
            <a:endParaRPr lang="en-US" altLang="zh-CN" sz="1800" dirty="0">
              <a:sym typeface="Huawei Sans" panose="020C0503030203020204" pitchFamily="34" charset="0"/>
            </a:endParaRPr>
          </a:p>
        </p:txBody>
      </p:sp>
      <p:sp>
        <p:nvSpPr>
          <p:cNvPr id="2" name="标题 1">
            <a:extLst>
              <a:ext uri="{FF2B5EF4-FFF2-40B4-BE49-F238E27FC236}">
                <a16:creationId xmlns:a16="http://schemas.microsoft.com/office/drawing/2014/main" xmlns="" id="{7C1405C3-507C-41E1-99F3-1E613AFEAF2A}"/>
              </a:ext>
            </a:extLst>
          </p:cNvPr>
          <p:cNvSpPr>
            <a:spLocks noGrp="1"/>
          </p:cNvSpPr>
          <p:nvPr>
            <p:ph type="title"/>
          </p:nvPr>
        </p:nvSpPr>
        <p:spPr/>
        <p:txBody>
          <a:bodyPr/>
          <a:lstStyle/>
          <a:p>
            <a:r>
              <a:rPr lang="en-US" dirty="0" smtClean="0">
                <a:sym typeface="Huawei Sans" panose="020C0503030203020204" pitchFamily="34" charset="0"/>
              </a:rPr>
              <a:t>Basic OSPF Concepts: Area</a:t>
            </a:r>
            <a:endParaRPr lang="en-US" altLang="zh-CN" dirty="0">
              <a:sym typeface="Huawei Sans" panose="020C0503030203020204" pitchFamily="34" charset="0"/>
            </a:endParaRPr>
          </a:p>
        </p:txBody>
      </p:sp>
      <p:sp>
        <p:nvSpPr>
          <p:cNvPr id="16" name="椭圆 15">
            <a:extLst>
              <a:ext uri="{FF2B5EF4-FFF2-40B4-BE49-F238E27FC236}">
                <a16:creationId xmlns:a16="http://schemas.microsoft.com/office/drawing/2014/main" xmlns="" id="{83AD227F-1459-42B5-BECA-8507320C786C}"/>
              </a:ext>
            </a:extLst>
          </p:cNvPr>
          <p:cNvSpPr/>
          <p:nvPr/>
        </p:nvSpPr>
        <p:spPr>
          <a:xfrm>
            <a:off x="2324100" y="3115334"/>
            <a:ext cx="7543800" cy="2898140"/>
          </a:xfrm>
          <a:prstGeom prst="ellips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 name="图片 16">
            <a:extLst>
              <a:ext uri="{FF2B5EF4-FFF2-40B4-BE49-F238E27FC236}">
                <a16:creationId xmlns:a16="http://schemas.microsoft.com/office/drawing/2014/main" xmlns="" id="{AF72884B-EB89-4FCD-8DB3-77568779F39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697296" y="3752638"/>
            <a:ext cx="540000" cy="442800"/>
          </a:xfrm>
          <a:prstGeom prst="rect">
            <a:avLst/>
          </a:prstGeom>
        </p:spPr>
      </p:pic>
      <p:pic>
        <p:nvPicPr>
          <p:cNvPr id="18" name="图片 17">
            <a:extLst>
              <a:ext uri="{FF2B5EF4-FFF2-40B4-BE49-F238E27FC236}">
                <a16:creationId xmlns:a16="http://schemas.microsoft.com/office/drawing/2014/main" xmlns="" id="{24093658-53F3-4507-9CA0-E785AA3325C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952575" y="3752638"/>
            <a:ext cx="540000" cy="442800"/>
          </a:xfrm>
          <a:prstGeom prst="rect">
            <a:avLst/>
          </a:prstGeom>
        </p:spPr>
      </p:pic>
      <p:cxnSp>
        <p:nvCxnSpPr>
          <p:cNvPr id="19" name="直接连接符 18">
            <a:extLst>
              <a:ext uri="{FF2B5EF4-FFF2-40B4-BE49-F238E27FC236}">
                <a16:creationId xmlns:a16="http://schemas.microsoft.com/office/drawing/2014/main" xmlns="" id="{4900071E-4395-442A-A3C2-F4C6C9A05AA2}"/>
              </a:ext>
            </a:extLst>
          </p:cNvPr>
          <p:cNvCxnSpPr/>
          <p:nvPr/>
        </p:nvCxnSpPr>
        <p:spPr>
          <a:xfrm flipH="1">
            <a:off x="3261361" y="4760800"/>
            <a:ext cx="566927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F546AE8B-2880-4840-987A-213F6CC03076}"/>
              </a:ext>
            </a:extLst>
          </p:cNvPr>
          <p:cNvCxnSpPr>
            <a:endCxn id="18" idx="2"/>
          </p:cNvCxnSpPr>
          <p:nvPr/>
        </p:nvCxnSpPr>
        <p:spPr>
          <a:xfrm flipV="1">
            <a:off x="8222575" y="4195438"/>
            <a:ext cx="0" cy="5653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49390098-ABBA-4DC0-8EF5-A01AE345F881}"/>
              </a:ext>
            </a:extLst>
          </p:cNvPr>
          <p:cNvCxnSpPr>
            <a:endCxn id="17" idx="2"/>
          </p:cNvCxnSpPr>
          <p:nvPr/>
        </p:nvCxnSpPr>
        <p:spPr>
          <a:xfrm flipV="1">
            <a:off x="3967296" y="4195438"/>
            <a:ext cx="0" cy="5653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16B14108-E3EE-48B2-8C70-1FDA241DDA7A}"/>
              </a:ext>
            </a:extLst>
          </p:cNvPr>
          <p:cNvCxnSpPr>
            <a:stCxn id="23" idx="0"/>
          </p:cNvCxnSpPr>
          <p:nvPr/>
        </p:nvCxnSpPr>
        <p:spPr>
          <a:xfrm flipV="1">
            <a:off x="6050278" y="4760800"/>
            <a:ext cx="1" cy="5653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3" name="图片 22">
            <a:extLst>
              <a:ext uri="{FF2B5EF4-FFF2-40B4-BE49-F238E27FC236}">
                <a16:creationId xmlns:a16="http://schemas.microsoft.com/office/drawing/2014/main" xmlns="" id="{A15DCC30-C721-4B0D-8E59-B477C0F588E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780278" y="5326162"/>
            <a:ext cx="540000" cy="442800"/>
          </a:xfrm>
          <a:prstGeom prst="rect">
            <a:avLst/>
          </a:prstGeom>
        </p:spPr>
      </p:pic>
      <p:sp>
        <p:nvSpPr>
          <p:cNvPr id="24" name="文本框 23">
            <a:extLst>
              <a:ext uri="{FF2B5EF4-FFF2-40B4-BE49-F238E27FC236}">
                <a16:creationId xmlns:a16="http://schemas.microsoft.com/office/drawing/2014/main" xmlns="" id="{78EE597A-CCC7-47A4-A2A2-CD95B745774F}"/>
              </a:ext>
            </a:extLst>
          </p:cNvPr>
          <p:cNvSpPr txBox="1"/>
          <p:nvPr/>
        </p:nvSpPr>
        <p:spPr>
          <a:xfrm>
            <a:off x="5679773" y="3836931"/>
            <a:ext cx="907621" cy="369332"/>
          </a:xfrm>
          <a:prstGeom prst="rect">
            <a:avLst/>
          </a:prstGeom>
          <a:noFill/>
        </p:spPr>
        <p:txBody>
          <a:bodyPr wrap="none" rtlCol="0">
            <a:spAutoFit/>
          </a:body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a:extLst>
              <a:ext uri="{FF2B5EF4-FFF2-40B4-BE49-F238E27FC236}">
                <a16:creationId xmlns:a16="http://schemas.microsoft.com/office/drawing/2014/main" xmlns="" id="{2E2A3036-F2F0-4195-996A-93307C3EE612}"/>
              </a:ext>
            </a:extLst>
          </p:cNvPr>
          <p:cNvSpPr txBox="1"/>
          <p:nvPr/>
        </p:nvSpPr>
        <p:spPr>
          <a:xfrm>
            <a:off x="4232486" y="3821283"/>
            <a:ext cx="485420"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a:extLst>
              <a:ext uri="{FF2B5EF4-FFF2-40B4-BE49-F238E27FC236}">
                <a16:creationId xmlns:a16="http://schemas.microsoft.com/office/drawing/2014/main" xmlns="" id="{E64B2A16-951E-44FC-840F-39B3457C3B90}"/>
              </a:ext>
            </a:extLst>
          </p:cNvPr>
          <p:cNvSpPr txBox="1"/>
          <p:nvPr/>
        </p:nvSpPr>
        <p:spPr>
          <a:xfrm>
            <a:off x="6355838" y="5378285"/>
            <a:ext cx="485420"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a:extLst>
              <a:ext uri="{FF2B5EF4-FFF2-40B4-BE49-F238E27FC236}">
                <a16:creationId xmlns:a16="http://schemas.microsoft.com/office/drawing/2014/main" xmlns="" id="{1BD0DB50-7204-43F0-B725-BA2688F18EE0}"/>
              </a:ext>
            </a:extLst>
          </p:cNvPr>
          <p:cNvSpPr txBox="1"/>
          <p:nvPr/>
        </p:nvSpPr>
        <p:spPr>
          <a:xfrm>
            <a:off x="8492575" y="3821283"/>
            <a:ext cx="485420"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25">
            <a:extLst>
              <a:ext uri="{FF2B5EF4-FFF2-40B4-BE49-F238E27FC236}">
                <a16:creationId xmlns:a16="http://schemas.microsoft.com/office/drawing/2014/main" xmlns="" id="{3F6E09ED-3CA0-4555-8243-ED11E6D1DB1B}"/>
              </a:ext>
            </a:extLst>
          </p:cNvPr>
          <p:cNvSpPr/>
          <p:nvPr/>
        </p:nvSpPr>
        <p:spPr bwMode="auto">
          <a:xfrm>
            <a:off x="10320150" y="31475"/>
            <a:ext cx="662905"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Area</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燕尾形 26">
            <a:extLst>
              <a:ext uri="{FF2B5EF4-FFF2-40B4-BE49-F238E27FC236}">
                <a16:creationId xmlns:a16="http://schemas.microsoft.com/office/drawing/2014/main" xmlns="" id="{FF6E6E3F-66EE-4214-9B49-5375A9231D22}"/>
              </a:ext>
            </a:extLst>
          </p:cNvPr>
          <p:cNvSpPr/>
          <p:nvPr/>
        </p:nvSpPr>
        <p:spPr bwMode="auto">
          <a:xfrm>
            <a:off x="9397712" y="31475"/>
            <a:ext cx="987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Router ID</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27">
            <a:extLst>
              <a:ext uri="{FF2B5EF4-FFF2-40B4-BE49-F238E27FC236}">
                <a16:creationId xmlns:a16="http://schemas.microsoft.com/office/drawing/2014/main" xmlns="" id="{A516612B-0C2D-47E4-9C53-14F7C6CEF982}"/>
              </a:ext>
            </a:extLst>
          </p:cNvPr>
          <p:cNvSpPr/>
          <p:nvPr/>
        </p:nvSpPr>
        <p:spPr bwMode="auto">
          <a:xfrm>
            <a:off x="10918176" y="31475"/>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Metric</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347579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占位符 14">
            <a:extLst>
              <a:ext uri="{FF2B5EF4-FFF2-40B4-BE49-F238E27FC236}">
                <a16:creationId xmlns:mc="http://schemas.openxmlformats.org/markup-compatibility/2006" xmlns:a14="http://schemas.microsoft.com/office/drawing/2010/main" xmlns:a16="http://schemas.microsoft.com/office/drawing/2014/main" xmlns="" id="{04F3EB24-A76D-46FD-905F-422FF60FF336}"/>
              </a:ext>
            </a:extLst>
          </p:cNvPr>
          <p:cNvSpPr>
            <a:spLocks noGrp="1"/>
          </p:cNvSpPr>
          <p:nvPr>
            <p:ph type="body" sz="quarter" idx="10"/>
          </p:nvPr>
        </p:nvSpPr>
        <p:spPr>
          <a:xfrm>
            <a:off x="451877" y="1242453"/>
            <a:ext cx="11306175" cy="2063154"/>
          </a:xfrm>
        </p:spPr>
        <p:txBody>
          <a:bodyPr/>
          <a:lstStyle/>
          <a:p>
            <a:r>
              <a:rPr lang="en-US" sz="1800" smtClean="0">
                <a:sym typeface="Huawei Sans" panose="020C0503030203020204" pitchFamily="34" charset="0"/>
              </a:rPr>
              <a:t>OSPF uses the cost as the route metric. Each OSPF-enabled interface maintains an interface cost. The default interface cost is 100 Mbit/s divided by interface bandwidth. The value 100 Mbit/s is the default reference value specified by OSPF and is configurable.</a:t>
            </a:r>
          </a:p>
          <a:p>
            <a:r>
              <a:rPr lang="en-US" sz="1800" smtClean="0">
                <a:sym typeface="Huawei Sans" panose="020C0503030203020204" pitchFamily="34" charset="0"/>
              </a:rPr>
              <a:t>OSPF uses the accumulated cost, that is, the total cost of the outbound interfaces of all routers that the traffic passes from the source network to the destination network.</a:t>
            </a:r>
            <a:endParaRPr lang="en-US" altLang="zh-CN" sz="1800" dirty="0">
              <a:sym typeface="Huawei Sans" panose="020C0503030203020204" pitchFamily="34" charset="0"/>
            </a:endParaRPr>
          </a:p>
        </p:txBody>
      </p:sp>
      <p:sp>
        <p:nvSpPr>
          <p:cNvPr id="4" name="标题 3"/>
          <p:cNvSpPr>
            <a:spLocks noGrp="1"/>
          </p:cNvSpPr>
          <p:nvPr>
            <p:ph type="title"/>
          </p:nvPr>
        </p:nvSpPr>
        <p:spPr/>
        <p:txBody>
          <a:bodyPr/>
          <a:lstStyle/>
          <a:p>
            <a:r>
              <a:rPr lang="en-US" dirty="0" smtClean="0">
                <a:sym typeface="Huawei Sans" panose="020C0503030203020204" pitchFamily="34" charset="0"/>
              </a:rPr>
              <a:t>Basic OSPF Concepts: Metric</a:t>
            </a:r>
            <a:endParaRPr lang="en-US" dirty="0">
              <a:sym typeface="Huawei Sans" panose="020C0503030203020204" pitchFamily="34" charset="0"/>
            </a:endParaRPr>
          </a:p>
        </p:txBody>
      </p:sp>
      <p:grpSp>
        <p:nvGrpSpPr>
          <p:cNvPr id="2" name="组合 1">
            <a:extLst>
              <a:ext uri="{FF2B5EF4-FFF2-40B4-BE49-F238E27FC236}">
                <a16:creationId xmlns:a16="http://schemas.microsoft.com/office/drawing/2014/main" xmlns="" id="{BDDB8620-4ACA-4E33-8A77-B17779C338C0}"/>
              </a:ext>
            </a:extLst>
          </p:cNvPr>
          <p:cNvGrpSpPr/>
          <p:nvPr/>
        </p:nvGrpSpPr>
        <p:grpSpPr>
          <a:xfrm>
            <a:off x="551841" y="4056619"/>
            <a:ext cx="5191238" cy="1453809"/>
            <a:chOff x="621303" y="4043411"/>
            <a:chExt cx="5191238" cy="1453809"/>
          </a:xfrm>
        </p:grpSpPr>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445765" y="4714161"/>
              <a:ext cx="540000" cy="442800"/>
            </a:xfrm>
            <a:prstGeom prst="rect">
              <a:avLst/>
            </a:prstGeom>
          </p:spPr>
        </p:pic>
        <p:cxnSp>
          <p:nvCxnSpPr>
            <p:cNvPr id="6" name="直接连接符 5"/>
            <p:cNvCxnSpPr>
              <a:cxnSpLocks/>
              <a:stCxn id="5" idx="0"/>
            </p:cNvCxnSpPr>
            <p:nvPr/>
          </p:nvCxnSpPr>
          <p:spPr>
            <a:xfrm flipV="1">
              <a:off x="2715765" y="4043411"/>
              <a:ext cx="0" cy="6707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cxnSpLocks/>
              <a:stCxn id="5" idx="3"/>
            </p:cNvCxnSpPr>
            <p:nvPr/>
          </p:nvCxnSpPr>
          <p:spPr>
            <a:xfrm>
              <a:off x="2985765" y="4935561"/>
              <a:ext cx="13678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cxnSpLocks/>
              <a:stCxn id="5" idx="1"/>
            </p:cNvCxnSpPr>
            <p:nvPr/>
          </p:nvCxnSpPr>
          <p:spPr>
            <a:xfrm flipH="1">
              <a:off x="1268508" y="4935561"/>
              <a:ext cx="117725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621303" y="4974000"/>
              <a:ext cx="1720271" cy="523220"/>
            </a:xfrm>
            <a:prstGeom prst="rect">
              <a:avLst/>
            </a:prstGeom>
            <a:noFill/>
          </p:spPr>
          <p:txBody>
            <a:bodyPr wrap="square" rtlCol="0">
              <a:spAutoFit/>
            </a:bodyPr>
            <a:lstStyle/>
            <a:p>
              <a:pPr algn="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FE interface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Default cost = 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a:xfrm>
              <a:off x="3112476" y="4974000"/>
              <a:ext cx="2118124" cy="523220"/>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GE interface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Default cost = 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a:xfrm>
              <a:off x="2727402" y="4077619"/>
              <a:ext cx="3085139" cy="523220"/>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Serial </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interface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1.544 Mbit/s) Default </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 = 64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 name="组合 2">
            <a:extLst>
              <a:ext uri="{FF2B5EF4-FFF2-40B4-BE49-F238E27FC236}">
                <a16:creationId xmlns:a16="http://schemas.microsoft.com/office/drawing/2014/main" xmlns="" id="{AFA6BCE2-3AED-481C-ABFE-CCFF260F8DF0}"/>
              </a:ext>
            </a:extLst>
          </p:cNvPr>
          <p:cNvGrpSpPr/>
          <p:nvPr/>
        </p:nvGrpSpPr>
        <p:grpSpPr>
          <a:xfrm>
            <a:off x="6389877" y="4161035"/>
            <a:ext cx="4568655" cy="1618977"/>
            <a:chOff x="6385579" y="4156090"/>
            <a:chExt cx="4568655" cy="1618977"/>
          </a:xfrm>
        </p:grpSpPr>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513658" y="4898558"/>
              <a:ext cx="540000" cy="442800"/>
            </a:xfrm>
            <a:prstGeom prst="rect">
              <a:avLst/>
            </a:prstGeom>
          </p:spPr>
        </p:pic>
        <p:cxnSp>
          <p:nvCxnSpPr>
            <p:cNvPr id="20" name="直接连接符 19"/>
            <p:cNvCxnSpPr>
              <a:stCxn id="19" idx="3"/>
              <a:endCxn id="21" idx="1"/>
            </p:cNvCxnSpPr>
            <p:nvPr/>
          </p:nvCxnSpPr>
          <p:spPr>
            <a:xfrm>
              <a:off x="9053658" y="5119958"/>
              <a:ext cx="136057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1" name="图片 2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414234" y="4898558"/>
              <a:ext cx="540000" cy="442800"/>
            </a:xfrm>
            <a:prstGeom prst="rect">
              <a:avLst/>
            </a:prstGeom>
          </p:spPr>
        </p:pic>
        <p:pic>
          <p:nvPicPr>
            <p:cNvPr id="23" name="图片 2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613082" y="4898558"/>
              <a:ext cx="540000" cy="442800"/>
            </a:xfrm>
            <a:prstGeom prst="rect">
              <a:avLst/>
            </a:prstGeom>
          </p:spPr>
        </p:pic>
        <p:cxnSp>
          <p:nvCxnSpPr>
            <p:cNvPr id="24" name="直接连接符 23"/>
            <p:cNvCxnSpPr>
              <a:stCxn id="23" idx="3"/>
              <a:endCxn id="19" idx="1"/>
            </p:cNvCxnSpPr>
            <p:nvPr/>
          </p:nvCxnSpPr>
          <p:spPr>
            <a:xfrm>
              <a:off x="7153082" y="5119958"/>
              <a:ext cx="136057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3" idx="0"/>
            </p:cNvCxnSpPr>
            <p:nvPr/>
          </p:nvCxnSpPr>
          <p:spPr>
            <a:xfrm flipV="1">
              <a:off x="6883082" y="4547646"/>
              <a:ext cx="0" cy="3509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6613082" y="4550090"/>
              <a:ext cx="54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7707748" y="5128736"/>
              <a:ext cx="949879"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Cost = 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a:xfrm>
              <a:off x="9490456" y="5109979"/>
              <a:ext cx="949879"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Cost = 64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a:xfrm>
              <a:off x="6385579" y="4156090"/>
              <a:ext cx="1213776"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10.0.1.1/32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a:xfrm>
              <a:off x="6613082" y="5467290"/>
              <a:ext cx="540000" cy="307777"/>
            </a:xfrm>
            <a:prstGeom prst="rect">
              <a:avLst/>
            </a:prstGeom>
            <a:noFill/>
          </p:spPr>
          <p:txBody>
            <a:bodyPr wrap="squar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a:xfrm>
              <a:off x="8501244" y="5467290"/>
              <a:ext cx="540000" cy="307777"/>
            </a:xfrm>
            <a:prstGeom prst="rect">
              <a:avLst/>
            </a:prstGeom>
            <a:noFill/>
          </p:spPr>
          <p:txBody>
            <a:bodyPr wrap="squar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a:xfrm>
              <a:off x="10414234" y="5467290"/>
              <a:ext cx="540000" cy="307777"/>
            </a:xfrm>
            <a:prstGeom prst="rect">
              <a:avLst/>
            </a:prstGeom>
            <a:noFill/>
          </p:spPr>
          <p:txBody>
            <a:bodyPr wrap="squar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2" name="文本框 41"/>
          <p:cNvSpPr txBox="1"/>
          <p:nvPr/>
        </p:nvSpPr>
        <p:spPr>
          <a:xfrm>
            <a:off x="5631264" y="5770911"/>
            <a:ext cx="6099912" cy="523220"/>
          </a:xfrm>
          <a:prstGeom prst="rect">
            <a:avLst/>
          </a:prstGeom>
          <a:noFill/>
        </p:spPr>
        <p:txBody>
          <a:bodyPr wrap="square" rtlCol="0">
            <a:spAutoFit/>
          </a:bodyPr>
          <a:lstStyle/>
          <a:p>
            <a:pPr fontAlgn="ctr"/>
            <a:r>
              <a:rPr lang="en-US" sz="1400" dirty="0" smtClean="0">
                <a:solidFill>
                  <a:schemeClr val="accent4">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 the routing table of R3, the cost of the OSPF route to network segment 10.0.1.1/32 is 1 plus 64, that is, 65.</a:t>
            </a:r>
            <a:endParaRPr lang="en-US" sz="1400" dirty="0">
              <a:solidFill>
                <a:schemeClr val="accent4">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75">
            <a:extLst>
              <a:ext uri="{FF2B5EF4-FFF2-40B4-BE49-F238E27FC236}">
                <a16:creationId xmlns:a16="http://schemas.microsoft.com/office/drawing/2014/main" xmlns="" id="{9B11247C-FB39-4F9E-8DA0-30663602B126}"/>
              </a:ext>
            </a:extLst>
          </p:cNvPr>
          <p:cNvSpPr/>
          <p:nvPr/>
        </p:nvSpPr>
        <p:spPr>
          <a:xfrm>
            <a:off x="551841" y="3311411"/>
            <a:ext cx="5001043" cy="355481"/>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Cost of the OSPF Interface</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75">
            <a:extLst>
              <a:ext uri="{FF2B5EF4-FFF2-40B4-BE49-F238E27FC236}">
                <a16:creationId xmlns:a16="http://schemas.microsoft.com/office/drawing/2014/main" xmlns="" id="{21118F0F-91DD-469C-8C32-BB12A8BBE027}"/>
              </a:ext>
            </a:extLst>
          </p:cNvPr>
          <p:cNvSpPr/>
          <p:nvPr/>
        </p:nvSpPr>
        <p:spPr>
          <a:xfrm>
            <a:off x="551841" y="3690291"/>
            <a:ext cx="5001043" cy="269146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6" name="文本框 25">
            <a:extLst>
              <a:ext uri="{FF2B5EF4-FFF2-40B4-BE49-F238E27FC236}">
                <a16:creationId xmlns:a16="http://schemas.microsoft.com/office/drawing/2014/main" xmlns="" id="{93108D94-D5DC-4F15-A797-5F0318066D80}"/>
              </a:ext>
            </a:extLst>
          </p:cNvPr>
          <p:cNvSpPr txBox="1"/>
          <p:nvPr/>
        </p:nvSpPr>
        <p:spPr>
          <a:xfrm>
            <a:off x="551842" y="5770911"/>
            <a:ext cx="5001042" cy="523220"/>
          </a:xfrm>
          <a:prstGeom prst="rect">
            <a:avLst/>
          </a:prstGeom>
          <a:noFill/>
        </p:spPr>
        <p:txBody>
          <a:bodyPr wrap="square" rtlCol="0">
            <a:spAutoFit/>
          </a:bodyPr>
          <a:lstStyle/>
          <a:p>
            <a:pPr fontAlgn="ctr"/>
            <a:r>
              <a:rPr lang="en-US" sz="1400" dirty="0" smtClean="0">
                <a:solidFill>
                  <a:schemeClr val="accent4">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Different OSPF interfaces have different costs because of their different bandwidths.</a:t>
            </a:r>
            <a:endParaRPr lang="en-US" sz="1400" dirty="0">
              <a:solidFill>
                <a:schemeClr val="accent4">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75">
            <a:extLst>
              <a:ext uri="{FF2B5EF4-FFF2-40B4-BE49-F238E27FC236}">
                <a16:creationId xmlns:a16="http://schemas.microsoft.com/office/drawing/2014/main" xmlns="" id="{1E00CF92-6AD9-4FD2-9BD0-5FAA775F2D69}"/>
              </a:ext>
            </a:extLst>
          </p:cNvPr>
          <p:cNvSpPr/>
          <p:nvPr/>
        </p:nvSpPr>
        <p:spPr>
          <a:xfrm>
            <a:off x="5631263" y="3690291"/>
            <a:ext cx="6117536" cy="269146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5" name="圆角矩形 75">
            <a:extLst>
              <a:ext uri="{FF2B5EF4-FFF2-40B4-BE49-F238E27FC236}">
                <a16:creationId xmlns:a16="http://schemas.microsoft.com/office/drawing/2014/main" xmlns="" id="{D8600540-8155-41B1-963C-1DA2F0E32DA5}"/>
              </a:ext>
            </a:extLst>
          </p:cNvPr>
          <p:cNvSpPr/>
          <p:nvPr/>
        </p:nvSpPr>
        <p:spPr>
          <a:xfrm>
            <a:off x="5631263" y="3311411"/>
            <a:ext cx="6117536" cy="355481"/>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Accumulated Cost of the OSPF Path</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燕尾形 25">
            <a:extLst>
              <a:ext uri="{FF2B5EF4-FFF2-40B4-BE49-F238E27FC236}">
                <a16:creationId xmlns:a16="http://schemas.microsoft.com/office/drawing/2014/main" xmlns="" id="{3F6E09ED-3CA0-4555-8243-ED11E6D1DB1B}"/>
              </a:ext>
            </a:extLst>
          </p:cNvPr>
          <p:cNvSpPr/>
          <p:nvPr/>
        </p:nvSpPr>
        <p:spPr bwMode="auto">
          <a:xfrm>
            <a:off x="10320150" y="31475"/>
            <a:ext cx="66290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Area</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26">
            <a:extLst>
              <a:ext uri="{FF2B5EF4-FFF2-40B4-BE49-F238E27FC236}">
                <a16:creationId xmlns:a16="http://schemas.microsoft.com/office/drawing/2014/main" xmlns="" id="{FF6E6E3F-66EE-4214-9B49-5375A9231D22}"/>
              </a:ext>
            </a:extLst>
          </p:cNvPr>
          <p:cNvSpPr/>
          <p:nvPr/>
        </p:nvSpPr>
        <p:spPr bwMode="auto">
          <a:xfrm>
            <a:off x="9397712" y="31475"/>
            <a:ext cx="987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Router ID</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27">
            <a:extLst>
              <a:ext uri="{FF2B5EF4-FFF2-40B4-BE49-F238E27FC236}">
                <a16:creationId xmlns:a16="http://schemas.microsoft.com/office/drawing/2014/main" xmlns="" id="{A516612B-0C2D-47E4-9C53-14F7C6CEF982}"/>
              </a:ext>
            </a:extLst>
          </p:cNvPr>
          <p:cNvSpPr/>
          <p:nvPr/>
        </p:nvSpPr>
        <p:spPr bwMode="auto">
          <a:xfrm>
            <a:off x="10918176" y="31475"/>
            <a:ext cx="7812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Metric</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261223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文本框 139"/>
          <p:cNvSpPr txBox="1"/>
          <p:nvPr/>
        </p:nvSpPr>
        <p:spPr>
          <a:xfrm>
            <a:off x="6761103" y="4256409"/>
            <a:ext cx="4539614" cy="1532727"/>
          </a:xfrm>
          <a:prstGeom prst="rect">
            <a:avLst/>
          </a:prstGeom>
          <a:solidFill>
            <a:srgbClr val="F4FBFE"/>
          </a:solidFill>
          <a:ln>
            <a:solidFill>
              <a:srgbClr val="99DFF9"/>
            </a:solidFill>
          </a:ln>
        </p:spPr>
        <p:txBody>
          <a:bodyPr wrap="square" rtlCol="0">
            <a:noAutofit/>
          </a:bodyPr>
          <a:lstStyle>
            <a:defPPr>
              <a:defRPr lang="en-US"/>
            </a:defPPr>
            <a:lvl1pPr fontAlgn="auto">
              <a:lnSpc>
                <a:spcPct val="130000"/>
              </a:lnSpc>
              <a:spcBef>
                <a:spcPts val="0"/>
              </a:spcBef>
              <a:spcAft>
                <a:spcPts val="0"/>
              </a:spcAft>
              <a:defRPr sz="1200">
                <a:latin typeface="Arial" panose="020C0503030203020204" pitchFamily="34" charset="0"/>
                <a:ea typeface="方正兰亭黑简体" panose="02000000000000000000" pitchFamily="2" charset="-122"/>
                <a:cs typeface="Courier New" panose="02070309020205020404" pitchFamily="49" charset="0"/>
              </a:defRPr>
            </a:lvl1pPr>
          </a:lstStyle>
          <a:p>
            <a:pPr fontAlgn="ctr"/>
            <a:r>
              <a:rPr lang="en-US" dirty="0" smtClean="0">
                <a:latin typeface="Huawei Sans" panose="020C0503030203020204" pitchFamily="34" charset="0"/>
                <a:sym typeface="Huawei Sans" panose="020C0503030203020204" pitchFamily="34" charset="0"/>
              </a:rPr>
              <a:t>[R4]display </a:t>
            </a:r>
            <a:r>
              <a:rPr lang="en-US" dirty="0" err="1" smtClean="0">
                <a:latin typeface="Huawei Sans" panose="020C0503030203020204" pitchFamily="34" charset="0"/>
                <a:sym typeface="Huawei Sans" panose="020C0503030203020204" pitchFamily="34" charset="0"/>
              </a:rPr>
              <a:t>ip</a:t>
            </a:r>
            <a:r>
              <a:rPr lang="en-US" dirty="0" smtClean="0">
                <a:latin typeface="Huawei Sans" panose="020C0503030203020204" pitchFamily="34" charset="0"/>
                <a:sym typeface="Huawei Sans" panose="020C0503030203020204" pitchFamily="34" charset="0"/>
              </a:rPr>
              <a:t> routing-table 10.0.1.1</a:t>
            </a:r>
          </a:p>
          <a:p>
            <a:pPr fontAlgn="ctr"/>
            <a:r>
              <a:rPr lang="en-US" dirty="0" smtClean="0">
                <a:latin typeface="Huawei Sans" panose="020C0503030203020204" pitchFamily="34" charset="0"/>
                <a:sym typeface="Huawei Sans" panose="020C0503030203020204" pitchFamily="34" charset="0"/>
              </a:rPr>
              <a:t>Summary Count : 1</a:t>
            </a:r>
          </a:p>
          <a:p>
            <a:pPr fontAlgn="ctr"/>
            <a:endParaRPr lang="en-US" altLang="zh-CN" dirty="0" smtClean="0">
              <a:latin typeface="Huawei Sans" panose="020C0503030203020204" pitchFamily="34" charset="0"/>
              <a:sym typeface="Huawei Sans" panose="020C0503030203020204" pitchFamily="34" charset="0"/>
            </a:endParaRPr>
          </a:p>
          <a:p>
            <a:pPr fontAlgn="ctr"/>
            <a:endParaRPr lang="en-US" altLang="zh-CN" dirty="0" smtClean="0">
              <a:latin typeface="Huawei Sans" panose="020C0503030203020204" pitchFamily="34" charset="0"/>
              <a:sym typeface="Huawei Sans" panose="020C0503030203020204" pitchFamily="34" charset="0"/>
            </a:endParaRPr>
          </a:p>
          <a:p>
            <a:pPr fontAlgn="ctr"/>
            <a:endParaRPr lang="en-US" altLang="zh-CN" dirty="0">
              <a:latin typeface="Huawei Sans" panose="020C0503030203020204" pitchFamily="34" charset="0"/>
              <a:sym typeface="Huawei Sans" panose="020C0503030203020204" pitchFamily="34" charset="0"/>
            </a:endParaRPr>
          </a:p>
        </p:txBody>
      </p:sp>
      <p:sp>
        <p:nvSpPr>
          <p:cNvPr id="137" name="文本框 136"/>
          <p:cNvSpPr txBox="1"/>
          <p:nvPr/>
        </p:nvSpPr>
        <p:spPr>
          <a:xfrm>
            <a:off x="1721155" y="4256410"/>
            <a:ext cx="4617917" cy="1532727"/>
          </a:xfrm>
          <a:prstGeom prst="rect">
            <a:avLst/>
          </a:prstGeom>
          <a:solidFill>
            <a:srgbClr val="F4FBFE"/>
          </a:solidFill>
          <a:ln>
            <a:solidFill>
              <a:srgbClr val="99DFF9"/>
            </a:solid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lnSpc>
                <a:spcPct val="130000"/>
              </a:lnSpc>
            </a:pPr>
            <a:r>
              <a:rPr lang="en-US" sz="1200" dirty="0" smtClean="0">
                <a:solidFill>
                  <a:schemeClr val="tx1"/>
                </a:solidFill>
                <a:latin typeface="Huawei Sans" panose="020C0503030203020204" pitchFamily="34" charset="0"/>
                <a:sym typeface="Huawei Sans" panose="020C0503030203020204" pitchFamily="34" charset="0"/>
              </a:rPr>
              <a:t>[R4]display </a:t>
            </a:r>
            <a:r>
              <a:rPr lang="en-US" sz="1200" dirty="0" err="1" smtClean="0">
                <a:solidFill>
                  <a:schemeClr val="tx1"/>
                </a:solidFill>
                <a:latin typeface="Huawei Sans" panose="020C0503030203020204" pitchFamily="34" charset="0"/>
                <a:sym typeface="Huawei Sans" panose="020C0503030203020204" pitchFamily="34" charset="0"/>
              </a:rPr>
              <a:t>ip</a:t>
            </a:r>
            <a:r>
              <a:rPr lang="en-US" sz="1200" dirty="0" smtClean="0">
                <a:solidFill>
                  <a:schemeClr val="tx1"/>
                </a:solidFill>
                <a:latin typeface="Huawei Sans" panose="020C0503030203020204" pitchFamily="34" charset="0"/>
                <a:sym typeface="Huawei Sans" panose="020C0503030203020204" pitchFamily="34" charset="0"/>
              </a:rPr>
              <a:t> routing-table 10.0.1.1</a:t>
            </a:r>
          </a:p>
          <a:p>
            <a:pPr fontAlgn="ctr">
              <a:lnSpc>
                <a:spcPct val="130000"/>
              </a:lnSpc>
            </a:pPr>
            <a:r>
              <a:rPr lang="en-US" sz="1200" dirty="0" smtClean="0">
                <a:solidFill>
                  <a:schemeClr val="tx1"/>
                </a:solidFill>
                <a:latin typeface="Huawei Sans" panose="020C0503030203020204" pitchFamily="34" charset="0"/>
                <a:sym typeface="Huawei Sans" panose="020C0503030203020204" pitchFamily="34" charset="0"/>
              </a:rPr>
              <a:t>Summary Count : 2</a:t>
            </a:r>
          </a:p>
          <a:p>
            <a:pPr fontAlgn="ctr">
              <a:lnSpc>
                <a:spcPct val="130000"/>
              </a:lnSpc>
            </a:pPr>
            <a:endParaRPr lang="en-US" altLang="zh-CN" sz="1200" dirty="0" smtClean="0">
              <a:solidFill>
                <a:schemeClr val="tx1"/>
              </a:solidFill>
              <a:latin typeface="Huawei Sans" panose="020C0503030203020204" pitchFamily="34" charset="0"/>
              <a:sym typeface="Huawei Sans" panose="020C0503030203020204" pitchFamily="34" charset="0"/>
            </a:endParaRPr>
          </a:p>
          <a:p>
            <a:pPr fontAlgn="ctr">
              <a:lnSpc>
                <a:spcPct val="130000"/>
              </a:lnSpc>
            </a:pPr>
            <a:endParaRPr lang="en-US" altLang="zh-CN" sz="1200" dirty="0" smtClean="0">
              <a:solidFill>
                <a:schemeClr val="tx1"/>
              </a:solidFill>
              <a:latin typeface="Huawei Sans" panose="020C0503030203020204" pitchFamily="34" charset="0"/>
              <a:sym typeface="Huawei Sans" panose="020C0503030203020204" pitchFamily="34" charset="0"/>
            </a:endParaRPr>
          </a:p>
          <a:p>
            <a:pPr fontAlgn="ctr">
              <a:lnSpc>
                <a:spcPct val="130000"/>
              </a:lnSpc>
            </a:pPr>
            <a:endParaRPr lang="en-US" altLang="zh-CN" sz="1200" dirty="0" smtClean="0">
              <a:solidFill>
                <a:schemeClr val="tx1"/>
              </a:solidFill>
              <a:latin typeface="Huawei Sans" panose="020C0503030203020204" pitchFamily="34" charset="0"/>
              <a:sym typeface="Huawei Sans" panose="020C0503030203020204" pitchFamily="34" charset="0"/>
            </a:endParaRPr>
          </a:p>
          <a:p>
            <a:pPr fontAlgn="ctr">
              <a:lnSpc>
                <a:spcPct val="130000"/>
              </a:lnSpc>
            </a:pPr>
            <a:endParaRPr lang="en-US" altLang="zh-CN" sz="1200" dirty="0" smtClean="0">
              <a:solidFill>
                <a:schemeClr val="tx1"/>
              </a:solidFill>
              <a:latin typeface="Huawei Sans" panose="020C0503030203020204" pitchFamily="34" charset="0"/>
              <a:sym typeface="Huawei Sans" panose="020C0503030203020204" pitchFamily="34" charset="0"/>
            </a:endParaRPr>
          </a:p>
        </p:txBody>
      </p:sp>
      <p:sp>
        <p:nvSpPr>
          <p:cNvPr id="123" name="圆角矩形 122"/>
          <p:cNvSpPr/>
          <p:nvPr/>
        </p:nvSpPr>
        <p:spPr>
          <a:xfrm>
            <a:off x="1721155" y="2439425"/>
            <a:ext cx="4617917" cy="1739168"/>
          </a:xfrm>
          <a:prstGeom prst="roundRect">
            <a:avLst>
              <a:gd name="adj" fmla="val 8529"/>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圆角矩形 113"/>
          <p:cNvSpPr/>
          <p:nvPr/>
        </p:nvSpPr>
        <p:spPr>
          <a:xfrm>
            <a:off x="1721155" y="1318439"/>
            <a:ext cx="4617917" cy="1034424"/>
          </a:xfrm>
          <a:prstGeom prst="roundRect">
            <a:avLst>
              <a:gd name="adj" fmla="val 8529"/>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dirty="0" smtClean="0">
                <a:sym typeface="Huawei Sans" panose="020C0503030203020204" pitchFamily="34" charset="0"/>
              </a:rPr>
              <a:t>Basic OSPF Concepts: Example for Changing the Metric</a:t>
            </a:r>
            <a:endParaRPr lang="en-US" altLang="zh-CN" dirty="0">
              <a:sym typeface="Huawei Sans" panose="020C0503030203020204" pitchFamily="34" charset="0"/>
            </a:endParaRPr>
          </a:p>
        </p:txBody>
      </p:sp>
      <p:sp>
        <p:nvSpPr>
          <p:cNvPr id="4" name="燕尾形 25">
            <a:extLst>
              <a:ext uri="{FF2B5EF4-FFF2-40B4-BE49-F238E27FC236}">
                <a16:creationId xmlns:a16="http://schemas.microsoft.com/office/drawing/2014/main" xmlns="" id="{3F6E09ED-3CA0-4555-8243-ED11E6D1DB1B}"/>
              </a:ext>
            </a:extLst>
          </p:cNvPr>
          <p:cNvSpPr/>
          <p:nvPr/>
        </p:nvSpPr>
        <p:spPr bwMode="auto">
          <a:xfrm>
            <a:off x="10320150" y="31475"/>
            <a:ext cx="66290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Area</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燕尾形 26">
            <a:extLst>
              <a:ext uri="{FF2B5EF4-FFF2-40B4-BE49-F238E27FC236}">
                <a16:creationId xmlns:a16="http://schemas.microsoft.com/office/drawing/2014/main" xmlns="" id="{FF6E6E3F-66EE-4214-9B49-5375A9231D22}"/>
              </a:ext>
            </a:extLst>
          </p:cNvPr>
          <p:cNvSpPr/>
          <p:nvPr/>
        </p:nvSpPr>
        <p:spPr bwMode="auto">
          <a:xfrm>
            <a:off x="9397712" y="31475"/>
            <a:ext cx="987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Router ID</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燕尾形 27">
            <a:extLst>
              <a:ext uri="{FF2B5EF4-FFF2-40B4-BE49-F238E27FC236}">
                <a16:creationId xmlns:a16="http://schemas.microsoft.com/office/drawing/2014/main" xmlns="" id="{A516612B-0C2D-47E4-9C53-14F7C6CEF982}"/>
              </a:ext>
            </a:extLst>
          </p:cNvPr>
          <p:cNvSpPr/>
          <p:nvPr/>
        </p:nvSpPr>
        <p:spPr bwMode="auto">
          <a:xfrm>
            <a:off x="10918176" y="31475"/>
            <a:ext cx="7812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Metric</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a:xfrm>
            <a:off x="454959" y="3701989"/>
            <a:ext cx="1339957"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Access layer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270910" y="2110668"/>
            <a:ext cx="485638" cy="398223"/>
          </a:xfrm>
          <a:prstGeom prst="rect">
            <a:avLst/>
          </a:prstGeom>
        </p:spPr>
      </p:pic>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73810" y="2110667"/>
            <a:ext cx="485638" cy="398223"/>
          </a:xfrm>
          <a:prstGeom prst="rect">
            <a:avLst/>
          </a:prstGeom>
        </p:spPr>
      </p:pic>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73810" y="3684468"/>
            <a:ext cx="485638" cy="398223"/>
          </a:xfrm>
          <a:prstGeom prst="rect">
            <a:avLst/>
          </a:prstGeom>
        </p:spPr>
      </p:pic>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270910" y="3684468"/>
            <a:ext cx="485638" cy="398223"/>
          </a:xfrm>
          <a:prstGeom prst="rect">
            <a:avLst/>
          </a:prstGeom>
        </p:spPr>
      </p:pic>
      <p:cxnSp>
        <p:nvCxnSpPr>
          <p:cNvPr id="51" name="直接连接符 50"/>
          <p:cNvCxnSpPr>
            <a:stCxn id="39" idx="2"/>
            <a:endCxn id="44" idx="0"/>
          </p:cNvCxnSpPr>
          <p:nvPr/>
        </p:nvCxnSpPr>
        <p:spPr>
          <a:xfrm>
            <a:off x="2513729" y="2508891"/>
            <a:ext cx="0" cy="1175577"/>
          </a:xfrm>
          <a:prstGeom prst="line">
            <a:avLst/>
          </a:prstGeom>
          <a:ln/>
        </p:spPr>
        <p:style>
          <a:lnRef idx="1">
            <a:schemeClr val="dk1"/>
          </a:lnRef>
          <a:fillRef idx="0">
            <a:schemeClr val="dk1"/>
          </a:fillRef>
          <a:effectRef idx="0">
            <a:schemeClr val="dk1"/>
          </a:effectRef>
          <a:fontRef idx="minor">
            <a:schemeClr val="tx1"/>
          </a:fontRef>
        </p:style>
      </p:cxnSp>
      <p:cxnSp>
        <p:nvCxnSpPr>
          <p:cNvPr id="54" name="直接连接符 53"/>
          <p:cNvCxnSpPr>
            <a:stCxn id="43" idx="1"/>
            <a:endCxn id="44" idx="3"/>
          </p:cNvCxnSpPr>
          <p:nvPr/>
        </p:nvCxnSpPr>
        <p:spPr>
          <a:xfrm flipH="1">
            <a:off x="2756548" y="3883580"/>
            <a:ext cx="2117262" cy="0"/>
          </a:xfrm>
          <a:prstGeom prst="line">
            <a:avLst/>
          </a:prstGeom>
          <a:ln/>
        </p:spPr>
        <p:style>
          <a:lnRef idx="1">
            <a:schemeClr val="dk1"/>
          </a:lnRef>
          <a:fillRef idx="0">
            <a:schemeClr val="dk1"/>
          </a:fillRef>
          <a:effectRef idx="0">
            <a:schemeClr val="dk1"/>
          </a:effectRef>
          <a:fontRef idx="minor">
            <a:schemeClr val="tx1"/>
          </a:fontRef>
        </p:style>
      </p:cxnSp>
      <p:sp>
        <p:nvSpPr>
          <p:cNvPr id="63" name="文本框 62"/>
          <p:cNvSpPr txBox="1"/>
          <p:nvPr/>
        </p:nvSpPr>
        <p:spPr>
          <a:xfrm>
            <a:off x="3703303" y="1432566"/>
            <a:ext cx="644728"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a:xfrm>
            <a:off x="9148604" y="3779628"/>
            <a:ext cx="2066591" cy="369332"/>
          </a:xfrm>
          <a:prstGeom prst="rect">
            <a:avLst/>
          </a:prstGeom>
          <a:noFill/>
        </p:spPr>
        <p:txBody>
          <a:bodyPr wrap="none" rtlCol="0">
            <a:sp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Aggregation layer</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4" name="直接连接符 93"/>
          <p:cNvCxnSpPr>
            <a:stCxn id="43" idx="0"/>
            <a:endCxn id="40" idx="2"/>
          </p:cNvCxnSpPr>
          <p:nvPr/>
        </p:nvCxnSpPr>
        <p:spPr>
          <a:xfrm flipV="1">
            <a:off x="5116629" y="2508890"/>
            <a:ext cx="0" cy="1175578"/>
          </a:xfrm>
          <a:prstGeom prst="line">
            <a:avLst/>
          </a:prstGeom>
        </p:spPr>
        <p:style>
          <a:lnRef idx="1">
            <a:schemeClr val="dk1"/>
          </a:lnRef>
          <a:fillRef idx="0">
            <a:schemeClr val="dk1"/>
          </a:fillRef>
          <a:effectRef idx="0">
            <a:schemeClr val="dk1"/>
          </a:effectRef>
          <a:fontRef idx="minor">
            <a:schemeClr val="tx1"/>
          </a:fontRef>
        </p:style>
      </p:cxnSp>
      <p:sp>
        <p:nvSpPr>
          <p:cNvPr id="119" name="文本框 118"/>
          <p:cNvSpPr txBox="1"/>
          <p:nvPr/>
        </p:nvSpPr>
        <p:spPr>
          <a:xfrm>
            <a:off x="1805531" y="1945613"/>
            <a:ext cx="455574" cy="369332"/>
          </a:xfrm>
          <a:prstGeom prst="rect">
            <a:avLst/>
          </a:prstGeom>
          <a:noFill/>
        </p:spPr>
        <p:txBody>
          <a:bodyPr wrap="none" rtlCol="0">
            <a:sp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文本框 119"/>
          <p:cNvSpPr txBox="1"/>
          <p:nvPr/>
        </p:nvSpPr>
        <p:spPr>
          <a:xfrm>
            <a:off x="5394233" y="1976901"/>
            <a:ext cx="455574" cy="369332"/>
          </a:xfrm>
          <a:prstGeom prst="rect">
            <a:avLst/>
          </a:prstGeom>
          <a:noFill/>
        </p:spPr>
        <p:txBody>
          <a:bodyPr wrap="none" rtlCol="0">
            <a:sp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文本框 120"/>
          <p:cNvSpPr txBox="1"/>
          <p:nvPr/>
        </p:nvSpPr>
        <p:spPr>
          <a:xfrm>
            <a:off x="1800304" y="3750593"/>
            <a:ext cx="455574" cy="369332"/>
          </a:xfrm>
          <a:prstGeom prst="rect">
            <a:avLst/>
          </a:prstGeom>
          <a:noFill/>
        </p:spPr>
        <p:txBody>
          <a:bodyPr wrap="none" rtlCol="0">
            <a:sp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文本框 121"/>
          <p:cNvSpPr txBox="1"/>
          <p:nvPr/>
        </p:nvSpPr>
        <p:spPr>
          <a:xfrm>
            <a:off x="5470578" y="3684468"/>
            <a:ext cx="455574" cy="369332"/>
          </a:xfrm>
          <a:prstGeom prst="rect">
            <a:avLst/>
          </a:prstGeom>
          <a:noFill/>
        </p:spPr>
        <p:txBody>
          <a:bodyPr wrap="none" rtlCol="0">
            <a:sp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文本框 123"/>
          <p:cNvSpPr txBox="1"/>
          <p:nvPr/>
        </p:nvSpPr>
        <p:spPr>
          <a:xfrm>
            <a:off x="3737062" y="3149743"/>
            <a:ext cx="644728"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a:xfrm>
            <a:off x="2017439" y="1680634"/>
            <a:ext cx="95571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10.0.1.1/32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6" name="直接连接符 125"/>
          <p:cNvCxnSpPr/>
          <p:nvPr/>
        </p:nvCxnSpPr>
        <p:spPr>
          <a:xfrm flipV="1">
            <a:off x="2513729" y="1945613"/>
            <a:ext cx="0" cy="165054"/>
          </a:xfrm>
          <a:prstGeom prst="line">
            <a:avLst/>
          </a:prstGeom>
        </p:spPr>
        <p:style>
          <a:lnRef idx="1">
            <a:schemeClr val="dk1"/>
          </a:lnRef>
          <a:fillRef idx="0">
            <a:schemeClr val="dk1"/>
          </a:fillRef>
          <a:effectRef idx="0">
            <a:schemeClr val="dk1"/>
          </a:effectRef>
          <a:fontRef idx="minor">
            <a:schemeClr val="tx1"/>
          </a:fontRef>
        </p:style>
      </p:cxnSp>
      <p:cxnSp>
        <p:nvCxnSpPr>
          <p:cNvPr id="128" name="直接连接符 127"/>
          <p:cNvCxnSpPr/>
          <p:nvPr/>
        </p:nvCxnSpPr>
        <p:spPr>
          <a:xfrm>
            <a:off x="2324727" y="1945962"/>
            <a:ext cx="378004" cy="0"/>
          </a:xfrm>
          <a:prstGeom prst="line">
            <a:avLst/>
          </a:prstGeom>
        </p:spPr>
        <p:style>
          <a:lnRef idx="1">
            <a:schemeClr val="dk1"/>
          </a:lnRef>
          <a:fillRef idx="0">
            <a:schemeClr val="dk1"/>
          </a:fillRef>
          <a:effectRef idx="0">
            <a:schemeClr val="dk1"/>
          </a:effectRef>
          <a:fontRef idx="minor">
            <a:schemeClr val="tx1"/>
          </a:fontRef>
        </p:style>
      </p:cxnSp>
      <p:sp>
        <p:nvSpPr>
          <p:cNvPr id="130" name="文本框 129"/>
          <p:cNvSpPr txBox="1"/>
          <p:nvPr/>
        </p:nvSpPr>
        <p:spPr>
          <a:xfrm>
            <a:off x="2783204" y="3633864"/>
            <a:ext cx="2044308"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Default cost of GE 0/0/0</a:t>
            </a:r>
          </a:p>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文本框 130"/>
          <p:cNvSpPr txBox="1"/>
          <p:nvPr/>
        </p:nvSpPr>
        <p:spPr>
          <a:xfrm>
            <a:off x="2765444" y="1980032"/>
            <a:ext cx="2079828" cy="276999"/>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Default cost of GE 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文本框 131"/>
          <p:cNvSpPr txBox="1"/>
          <p:nvPr/>
        </p:nvSpPr>
        <p:spPr>
          <a:xfrm>
            <a:off x="4329581" y="3048418"/>
            <a:ext cx="1983938" cy="461665"/>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Default cost of GE 0/0/1</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文本框 132"/>
          <p:cNvSpPr txBox="1"/>
          <p:nvPr/>
        </p:nvSpPr>
        <p:spPr>
          <a:xfrm>
            <a:off x="1758959" y="3048418"/>
            <a:ext cx="1930520" cy="461665"/>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Default cost of GE 0/0/1</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4" name="直接连接符 133"/>
          <p:cNvCxnSpPr/>
          <p:nvPr/>
        </p:nvCxnSpPr>
        <p:spPr>
          <a:xfrm flipH="1">
            <a:off x="2756548" y="2241161"/>
            <a:ext cx="2117262" cy="0"/>
          </a:xfrm>
          <a:prstGeom prst="line">
            <a:avLst/>
          </a:prstGeom>
          <a:ln/>
        </p:spPr>
        <p:style>
          <a:lnRef idx="1">
            <a:schemeClr val="dk1"/>
          </a:lnRef>
          <a:fillRef idx="0">
            <a:schemeClr val="dk1"/>
          </a:fillRef>
          <a:effectRef idx="0">
            <a:schemeClr val="dk1"/>
          </a:effectRef>
          <a:fontRef idx="minor">
            <a:schemeClr val="tx1"/>
          </a:fontRef>
        </p:style>
      </p:cxnSp>
      <p:graphicFrame>
        <p:nvGraphicFramePr>
          <p:cNvPr id="135" name="表格 134"/>
          <p:cNvGraphicFramePr>
            <a:graphicFrameLocks noGrp="1"/>
          </p:cNvGraphicFramePr>
          <p:nvPr>
            <p:extLst>
              <p:ext uri="{D42A27DB-BD31-4B8C-83A1-F6EECF244321}">
                <p14:modId xmlns:p14="http://schemas.microsoft.com/office/powerpoint/2010/main" val="2399338808"/>
              </p:ext>
            </p:extLst>
          </p:nvPr>
        </p:nvGraphicFramePr>
        <p:xfrm>
          <a:off x="1800304" y="4733995"/>
          <a:ext cx="4370203" cy="1038309"/>
        </p:xfrm>
        <a:graphic>
          <a:graphicData uri="http://schemas.openxmlformats.org/drawingml/2006/table">
            <a:tbl>
              <a:tblPr>
                <a:tableStyleId>{72833802-FEF1-4C79-8D5D-14CF1EAF98D9}</a:tableStyleId>
              </a:tblPr>
              <a:tblGrid>
                <a:gridCol w="1151978"/>
                <a:gridCol w="564234"/>
                <a:gridCol w="564234"/>
                <a:gridCol w="658274"/>
                <a:gridCol w="1431483"/>
              </a:tblGrid>
              <a:tr h="346103">
                <a:tc>
                  <a:txBody>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Destination/Mask</a:t>
                      </a:r>
                      <a:endParaRPr lang="en-US"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Proto</a:t>
                      </a:r>
                      <a:endParaRPr lang="en-US"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Cost</a:t>
                      </a:r>
                      <a:endParaRPr lang="en-US"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fontAlgn="ctr"/>
                      <a:r>
                        <a:rPr lang="en-US" sz="11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endParaRPr lang="en-US"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r>
              <a:tr h="346103">
                <a:tc>
                  <a:txBody>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10.0.1.1/32</a:t>
                      </a:r>
                      <a:endParaRPr lang="en-US" altLang="zh-CN"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OSPF</a:t>
                      </a:r>
                      <a:endParaRPr lang="en-US"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10.0.34.3</a:t>
                      </a:r>
                      <a:endParaRPr lang="en-US" altLang="zh-CN"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GigabitEthernet0/0/1</a:t>
                      </a:r>
                      <a:endParaRPr lang="en-US"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346103">
                <a:tc>
                  <a:txBody>
                    <a:bodyPr/>
                    <a:lstStyle/>
                    <a:p>
                      <a:pPr algn="ctr" fontAlgn="ctr"/>
                      <a:endParaRPr lang="en-US" altLang="zh-CN"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OSPF</a:t>
                      </a:r>
                      <a:endParaRPr lang="en-US"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10.0.24.2</a:t>
                      </a:r>
                      <a:endParaRPr lang="en-US" altLang="zh-CN"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GigabitEthernet0/0/0</a:t>
                      </a:r>
                      <a:endParaRPr lang="en-US"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graphicFrame>
        <p:nvGraphicFramePr>
          <p:cNvPr id="139" name="表格 138"/>
          <p:cNvGraphicFramePr>
            <a:graphicFrameLocks noGrp="1"/>
          </p:cNvGraphicFramePr>
          <p:nvPr>
            <p:extLst>
              <p:ext uri="{D42A27DB-BD31-4B8C-83A1-F6EECF244321}">
                <p14:modId xmlns:p14="http://schemas.microsoft.com/office/powerpoint/2010/main" val="3215320629"/>
              </p:ext>
            </p:extLst>
          </p:nvPr>
        </p:nvGraphicFramePr>
        <p:xfrm>
          <a:off x="6833397" y="4848984"/>
          <a:ext cx="4370203" cy="692206"/>
        </p:xfrm>
        <a:graphic>
          <a:graphicData uri="http://schemas.openxmlformats.org/drawingml/2006/table">
            <a:tbl>
              <a:tblPr>
                <a:tableStyleId>{72833802-FEF1-4C79-8D5D-14CF1EAF98D9}</a:tableStyleId>
              </a:tblPr>
              <a:tblGrid>
                <a:gridCol w="1151978"/>
                <a:gridCol w="564234"/>
                <a:gridCol w="564234"/>
                <a:gridCol w="658274"/>
                <a:gridCol w="1431483"/>
              </a:tblGrid>
              <a:tr h="346103">
                <a:tc>
                  <a:txBody>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Destination/Mask</a:t>
                      </a:r>
                      <a:endParaRPr lang="en-US"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Proto</a:t>
                      </a:r>
                      <a:endParaRPr lang="en-US"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Cost</a:t>
                      </a:r>
                      <a:endParaRPr lang="en-US"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fontAlgn="ctr"/>
                      <a:r>
                        <a:rPr lang="en-US" sz="11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endParaRPr lang="en-US"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r>
              <a:tr h="346103">
                <a:tc>
                  <a:txBody>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10.0.1.1/32</a:t>
                      </a:r>
                      <a:endParaRPr lang="en-US" altLang="zh-CN"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OSPF</a:t>
                      </a:r>
                      <a:endParaRPr lang="en-US"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20</a:t>
                      </a:r>
                      <a:endParaRPr lang="en-US" altLang="zh-CN"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10.0.34.3</a:t>
                      </a:r>
                      <a:endParaRPr lang="en-US" altLang="zh-CN"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GigabitEthernet0/0/0</a:t>
                      </a:r>
                      <a:endParaRPr lang="en-US" sz="11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bl>
          </a:graphicData>
        </a:graphic>
      </p:graphicFrame>
      <p:sp>
        <p:nvSpPr>
          <p:cNvPr id="141" name="圆角矩形 140"/>
          <p:cNvSpPr/>
          <p:nvPr/>
        </p:nvSpPr>
        <p:spPr>
          <a:xfrm>
            <a:off x="6761103" y="2439425"/>
            <a:ext cx="4539614" cy="1739168"/>
          </a:xfrm>
          <a:prstGeom prst="roundRect">
            <a:avLst>
              <a:gd name="adj" fmla="val 8529"/>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圆角矩形 141"/>
          <p:cNvSpPr/>
          <p:nvPr/>
        </p:nvSpPr>
        <p:spPr>
          <a:xfrm>
            <a:off x="6761103" y="1318439"/>
            <a:ext cx="4539614" cy="1034424"/>
          </a:xfrm>
          <a:prstGeom prst="roundRect">
            <a:avLst>
              <a:gd name="adj" fmla="val 8529"/>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3" name="图片 14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310857" y="2110668"/>
            <a:ext cx="485638" cy="398223"/>
          </a:xfrm>
          <a:prstGeom prst="rect">
            <a:avLst/>
          </a:prstGeom>
        </p:spPr>
      </p:pic>
      <p:pic>
        <p:nvPicPr>
          <p:cNvPr id="144" name="图片 14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913757" y="2110667"/>
            <a:ext cx="485638" cy="398223"/>
          </a:xfrm>
          <a:prstGeom prst="rect">
            <a:avLst/>
          </a:prstGeom>
        </p:spPr>
      </p:pic>
      <p:pic>
        <p:nvPicPr>
          <p:cNvPr id="145" name="图片 14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913757" y="3684468"/>
            <a:ext cx="485638" cy="398223"/>
          </a:xfrm>
          <a:prstGeom prst="rect">
            <a:avLst/>
          </a:prstGeom>
        </p:spPr>
      </p:pic>
      <p:pic>
        <p:nvPicPr>
          <p:cNvPr id="146" name="图片 14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310857" y="3684468"/>
            <a:ext cx="485638" cy="398223"/>
          </a:xfrm>
          <a:prstGeom prst="rect">
            <a:avLst/>
          </a:prstGeom>
        </p:spPr>
      </p:pic>
      <p:cxnSp>
        <p:nvCxnSpPr>
          <p:cNvPr id="147" name="直接连接符 146"/>
          <p:cNvCxnSpPr>
            <a:stCxn id="143" idx="2"/>
            <a:endCxn id="146" idx="0"/>
          </p:cNvCxnSpPr>
          <p:nvPr/>
        </p:nvCxnSpPr>
        <p:spPr>
          <a:xfrm>
            <a:off x="7553676" y="2508891"/>
            <a:ext cx="0" cy="1175577"/>
          </a:xfrm>
          <a:prstGeom prst="line">
            <a:avLst/>
          </a:prstGeom>
          <a:ln/>
        </p:spPr>
        <p:style>
          <a:lnRef idx="1">
            <a:schemeClr val="dk1"/>
          </a:lnRef>
          <a:fillRef idx="0">
            <a:schemeClr val="dk1"/>
          </a:fillRef>
          <a:effectRef idx="0">
            <a:schemeClr val="dk1"/>
          </a:effectRef>
          <a:fontRef idx="minor">
            <a:schemeClr val="tx1"/>
          </a:fontRef>
        </p:style>
      </p:cxnSp>
      <p:cxnSp>
        <p:nvCxnSpPr>
          <p:cNvPr id="148" name="直接连接符 147"/>
          <p:cNvCxnSpPr>
            <a:stCxn id="145" idx="1"/>
            <a:endCxn id="146" idx="3"/>
          </p:cNvCxnSpPr>
          <p:nvPr/>
        </p:nvCxnSpPr>
        <p:spPr>
          <a:xfrm flipH="1">
            <a:off x="7796495" y="3883580"/>
            <a:ext cx="2117262" cy="0"/>
          </a:xfrm>
          <a:prstGeom prst="line">
            <a:avLst/>
          </a:prstGeom>
          <a:ln/>
        </p:spPr>
        <p:style>
          <a:lnRef idx="1">
            <a:schemeClr val="dk1"/>
          </a:lnRef>
          <a:fillRef idx="0">
            <a:schemeClr val="dk1"/>
          </a:fillRef>
          <a:effectRef idx="0">
            <a:schemeClr val="dk1"/>
          </a:effectRef>
          <a:fontRef idx="minor">
            <a:schemeClr val="tx1"/>
          </a:fontRef>
        </p:style>
      </p:cxnSp>
      <p:sp>
        <p:nvSpPr>
          <p:cNvPr id="149" name="文本框 148"/>
          <p:cNvSpPr txBox="1"/>
          <p:nvPr/>
        </p:nvSpPr>
        <p:spPr>
          <a:xfrm>
            <a:off x="8677937" y="1432566"/>
            <a:ext cx="644728"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Area 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0" name="直接连接符 149"/>
          <p:cNvCxnSpPr>
            <a:stCxn id="145" idx="0"/>
            <a:endCxn id="144" idx="2"/>
          </p:cNvCxnSpPr>
          <p:nvPr/>
        </p:nvCxnSpPr>
        <p:spPr>
          <a:xfrm flipV="1">
            <a:off x="10156576" y="2508890"/>
            <a:ext cx="0" cy="1175578"/>
          </a:xfrm>
          <a:prstGeom prst="line">
            <a:avLst/>
          </a:prstGeom>
        </p:spPr>
        <p:style>
          <a:lnRef idx="1">
            <a:schemeClr val="dk1"/>
          </a:lnRef>
          <a:fillRef idx="0">
            <a:schemeClr val="dk1"/>
          </a:fillRef>
          <a:effectRef idx="0">
            <a:schemeClr val="dk1"/>
          </a:effectRef>
          <a:fontRef idx="minor">
            <a:schemeClr val="tx1"/>
          </a:fontRef>
        </p:style>
      </p:cxnSp>
      <p:sp>
        <p:nvSpPr>
          <p:cNvPr id="151" name="文本框 150"/>
          <p:cNvSpPr txBox="1"/>
          <p:nvPr/>
        </p:nvSpPr>
        <p:spPr>
          <a:xfrm>
            <a:off x="6845478" y="1945613"/>
            <a:ext cx="455574" cy="369332"/>
          </a:xfrm>
          <a:prstGeom prst="rect">
            <a:avLst/>
          </a:prstGeom>
          <a:noFill/>
        </p:spPr>
        <p:txBody>
          <a:bodyPr wrap="none" rtlCol="0">
            <a:sp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文本框 151"/>
          <p:cNvSpPr txBox="1"/>
          <p:nvPr/>
        </p:nvSpPr>
        <p:spPr>
          <a:xfrm>
            <a:off x="10434180" y="1976901"/>
            <a:ext cx="455574" cy="369332"/>
          </a:xfrm>
          <a:prstGeom prst="rect">
            <a:avLst/>
          </a:prstGeom>
          <a:noFill/>
        </p:spPr>
        <p:txBody>
          <a:bodyPr wrap="none" rtlCol="0">
            <a:sp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文本框 152"/>
          <p:cNvSpPr txBox="1"/>
          <p:nvPr/>
        </p:nvSpPr>
        <p:spPr>
          <a:xfrm>
            <a:off x="6840251" y="3750593"/>
            <a:ext cx="455574" cy="369332"/>
          </a:xfrm>
          <a:prstGeom prst="rect">
            <a:avLst/>
          </a:prstGeom>
          <a:noFill/>
        </p:spPr>
        <p:txBody>
          <a:bodyPr wrap="none" rtlCol="0">
            <a:sp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文本框 153"/>
          <p:cNvSpPr txBox="1"/>
          <p:nvPr/>
        </p:nvSpPr>
        <p:spPr>
          <a:xfrm>
            <a:off x="10510525" y="3684468"/>
            <a:ext cx="455574" cy="369332"/>
          </a:xfrm>
          <a:prstGeom prst="rect">
            <a:avLst/>
          </a:prstGeom>
          <a:noFill/>
        </p:spPr>
        <p:txBody>
          <a:bodyPr wrap="none" rtlCol="0">
            <a:sp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文本框 154"/>
          <p:cNvSpPr txBox="1"/>
          <p:nvPr/>
        </p:nvSpPr>
        <p:spPr>
          <a:xfrm>
            <a:off x="8711696" y="3149743"/>
            <a:ext cx="644728"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Area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7" name="直接连接符 156"/>
          <p:cNvCxnSpPr/>
          <p:nvPr/>
        </p:nvCxnSpPr>
        <p:spPr>
          <a:xfrm flipV="1">
            <a:off x="7553676" y="1945613"/>
            <a:ext cx="0" cy="165054"/>
          </a:xfrm>
          <a:prstGeom prst="line">
            <a:avLst/>
          </a:prstGeom>
        </p:spPr>
        <p:style>
          <a:lnRef idx="1">
            <a:schemeClr val="dk1"/>
          </a:lnRef>
          <a:fillRef idx="0">
            <a:schemeClr val="dk1"/>
          </a:fillRef>
          <a:effectRef idx="0">
            <a:schemeClr val="dk1"/>
          </a:effectRef>
          <a:fontRef idx="minor">
            <a:schemeClr val="tx1"/>
          </a:fontRef>
        </p:style>
      </p:cxnSp>
      <p:cxnSp>
        <p:nvCxnSpPr>
          <p:cNvPr id="158" name="直接连接符 157"/>
          <p:cNvCxnSpPr/>
          <p:nvPr/>
        </p:nvCxnSpPr>
        <p:spPr>
          <a:xfrm>
            <a:off x="7364674" y="1945962"/>
            <a:ext cx="378004" cy="0"/>
          </a:xfrm>
          <a:prstGeom prst="line">
            <a:avLst/>
          </a:prstGeom>
        </p:spPr>
        <p:style>
          <a:lnRef idx="1">
            <a:schemeClr val="dk1"/>
          </a:lnRef>
          <a:fillRef idx="0">
            <a:schemeClr val="dk1"/>
          </a:fillRef>
          <a:effectRef idx="0">
            <a:schemeClr val="dk1"/>
          </a:effectRef>
          <a:fontRef idx="minor">
            <a:schemeClr val="tx1"/>
          </a:fontRef>
        </p:style>
      </p:cxnSp>
      <p:sp>
        <p:nvSpPr>
          <p:cNvPr id="159" name="文本框 158"/>
          <p:cNvSpPr txBox="1"/>
          <p:nvPr/>
        </p:nvSpPr>
        <p:spPr>
          <a:xfrm>
            <a:off x="8359316" y="3633864"/>
            <a:ext cx="1539408" cy="276999"/>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 0/0/0 Cost 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文本框 159"/>
          <p:cNvSpPr txBox="1"/>
          <p:nvPr/>
        </p:nvSpPr>
        <p:spPr>
          <a:xfrm>
            <a:off x="8359316" y="1980032"/>
            <a:ext cx="1578576" cy="276999"/>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 0/0/0 Cost 100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文本框 160"/>
          <p:cNvSpPr txBox="1"/>
          <p:nvPr/>
        </p:nvSpPr>
        <p:spPr>
          <a:xfrm>
            <a:off x="9670012" y="3048418"/>
            <a:ext cx="1448197" cy="276999"/>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 0/0/1 Cost 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文本框 161"/>
          <p:cNvSpPr txBox="1"/>
          <p:nvPr/>
        </p:nvSpPr>
        <p:spPr>
          <a:xfrm>
            <a:off x="7068037" y="3048418"/>
            <a:ext cx="1498483" cy="276999"/>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 0/0/1 Cost 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3" name="直接连接符 162"/>
          <p:cNvCxnSpPr/>
          <p:nvPr/>
        </p:nvCxnSpPr>
        <p:spPr>
          <a:xfrm flipH="1">
            <a:off x="7796495" y="2241161"/>
            <a:ext cx="2117262" cy="0"/>
          </a:xfrm>
          <a:prstGeom prst="line">
            <a:avLst/>
          </a:prstGeom>
          <a:ln/>
        </p:spPr>
        <p:style>
          <a:lnRef idx="1">
            <a:schemeClr val="dk1"/>
          </a:lnRef>
          <a:fillRef idx="0">
            <a:schemeClr val="dk1"/>
          </a:fillRef>
          <a:effectRef idx="0">
            <a:schemeClr val="dk1"/>
          </a:effectRef>
          <a:fontRef idx="minor">
            <a:schemeClr val="tx1"/>
          </a:fontRef>
        </p:style>
      </p:cxnSp>
      <p:sp>
        <p:nvSpPr>
          <p:cNvPr id="165" name="文本框 164"/>
          <p:cNvSpPr txBox="1"/>
          <p:nvPr/>
        </p:nvSpPr>
        <p:spPr>
          <a:xfrm>
            <a:off x="454959" y="2135569"/>
            <a:ext cx="1363105" cy="584775"/>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Aggregation layer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文本框 165"/>
          <p:cNvSpPr txBox="1"/>
          <p:nvPr/>
        </p:nvSpPr>
        <p:spPr>
          <a:xfrm>
            <a:off x="1721155" y="5782012"/>
            <a:ext cx="4617917" cy="461665"/>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By default, there are two paths from R4 to network segment 10.0.1.1/32, and the data forwarding path is uncontrollable.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文本框 167"/>
          <p:cNvSpPr txBox="1"/>
          <p:nvPr/>
        </p:nvSpPr>
        <p:spPr>
          <a:xfrm>
            <a:off x="7040659" y="1680634"/>
            <a:ext cx="95571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10.0.1.1/32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a:xfrm>
            <a:off x="6660522" y="5782012"/>
            <a:ext cx="5112377" cy="646331"/>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 the figure, the cost of the device interface is changed to ensure that traffic does not need to pass through R2 when the access router accesses 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654790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p:cNvSpPr>
          <p:nvPr>
            <p:ph type="ctrTitle" sz="quarter"/>
          </p:nvPr>
        </p:nvSpPr>
        <p:spPr/>
        <p:txBody>
          <a:bodyPr/>
          <a:lstStyle/>
          <a:p>
            <a:r>
              <a:rPr lang="en-US" smtClean="0">
                <a:sym typeface="Huawei Sans" panose="020C0503030203020204" pitchFamily="34" charset="0"/>
              </a:rPr>
              <a:t>OSPF Basics</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6126685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占位符 11"/>
          <p:cNvSpPr>
            <a:spLocks noGrp="1"/>
          </p:cNvSpPr>
          <p:nvPr>
            <p:ph type="body" sz="quarter" idx="10"/>
          </p:nvPr>
        </p:nvSpPr>
        <p:spPr>
          <a:xfrm>
            <a:off x="451877" y="1242453"/>
            <a:ext cx="11306175" cy="2477272"/>
          </a:xfrm>
        </p:spPr>
        <p:txBody>
          <a:bodyPr/>
          <a:lstStyle/>
          <a:p>
            <a:pPr marL="0" indent="0">
              <a:buNone/>
            </a:pPr>
            <a:r>
              <a:rPr lang="en-US" altLang="zh-CN" sz="1800" dirty="0" smtClean="0"/>
              <a:t>OSPF has three important tables: OSPF neighbor table, LSDB, and OSPF routing table. Pay attention to the following information about the OSPF neighbor table:</a:t>
            </a:r>
          </a:p>
          <a:p>
            <a:pPr lvl="1"/>
            <a:r>
              <a:rPr lang="en-US" altLang="zh-CN" sz="1600" dirty="0" smtClean="0"/>
              <a:t>Before OSPF transmits link state information, OSPF neighbor relationships must be established.</a:t>
            </a:r>
          </a:p>
          <a:p>
            <a:pPr lvl="1"/>
            <a:r>
              <a:rPr lang="en-US" altLang="zh-CN" sz="1600" dirty="0" smtClean="0"/>
              <a:t>OSPF neighbor relationships are established by exchanging Hello packets.</a:t>
            </a:r>
          </a:p>
          <a:p>
            <a:pPr lvl="1"/>
            <a:r>
              <a:rPr lang="en-US" altLang="zh-CN" sz="1600" dirty="0" smtClean="0"/>
              <a:t>The OSPF neighbor table displays the status of the neighbor relationship between OSPF routers. You can run the </a:t>
            </a:r>
            <a:r>
              <a:rPr lang="en-US" altLang="zh-CN" sz="1600" b="1" dirty="0" smtClean="0"/>
              <a:t>display </a:t>
            </a:r>
            <a:r>
              <a:rPr lang="en-US" altLang="zh-CN" sz="1600" b="1" dirty="0" err="1" smtClean="0"/>
              <a:t>ospf</a:t>
            </a:r>
            <a:r>
              <a:rPr lang="en-US" altLang="zh-CN" sz="1600" b="1" dirty="0" smtClean="0"/>
              <a:t> peer </a:t>
            </a:r>
            <a:r>
              <a:rPr lang="en-US" altLang="zh-CN" sz="1600" dirty="0" smtClean="0"/>
              <a:t>command to view the status.</a:t>
            </a:r>
          </a:p>
          <a:p>
            <a:pPr lvl="1"/>
            <a:endParaRPr lang="zh-CN" altLang="en-US" sz="1600" dirty="0"/>
          </a:p>
        </p:txBody>
      </p:sp>
      <p:sp>
        <p:nvSpPr>
          <p:cNvPr id="4" name="标题 3"/>
          <p:cNvSpPr>
            <a:spLocks noGrp="1"/>
          </p:cNvSpPr>
          <p:nvPr>
            <p:ph type="title"/>
          </p:nvPr>
        </p:nvSpPr>
        <p:spPr/>
        <p:txBody>
          <a:bodyPr/>
          <a:lstStyle/>
          <a:p>
            <a:r>
              <a:rPr lang="en-US" dirty="0" smtClean="0">
                <a:sym typeface="Huawei Sans" panose="020C0503030203020204" pitchFamily="34" charset="0"/>
              </a:rPr>
              <a:t>Three OSPF Tables: OSPF Neighbor Table</a:t>
            </a:r>
            <a:endParaRPr lang="en-US" dirty="0">
              <a:sym typeface="Huawei Sans" panose="020C0503030203020204" pitchFamily="34" charset="0"/>
            </a:endParaRPr>
          </a:p>
        </p:txBody>
      </p:sp>
      <p:sp>
        <p:nvSpPr>
          <p:cNvPr id="7" name="圆角矩形 6"/>
          <p:cNvSpPr/>
          <p:nvPr/>
        </p:nvSpPr>
        <p:spPr>
          <a:xfrm>
            <a:off x="1225025" y="3979852"/>
            <a:ext cx="2182577" cy="326291"/>
          </a:xfrm>
          <a:prstGeom prst="roundRect">
            <a:avLst>
              <a:gd name="adj" fmla="val 2303"/>
            </a:avLst>
          </a:prstGeom>
          <a:solidFill>
            <a:srgbClr val="F4FBFE"/>
          </a:solidFill>
          <a:ln>
            <a:solidFill>
              <a:srgbClr val="99DFF9"/>
            </a:solidFill>
          </a:ln>
        </p:spPr>
        <p:txBody>
          <a:bodyPr wrap="square" rtlCol="0">
            <a:spAutoFit/>
          </a:bodyPr>
          <a:lstStyle/>
          <a:p>
            <a:pPr fontAlgn="ctr"/>
            <a:r>
              <a:rPr lang="en-US" sz="15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[R1]display </a:t>
            </a:r>
            <a:r>
              <a:rPr lang="en-US" sz="1500" dirty="0" err="1"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r>
              <a:rPr lang="en-US" sz="15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peer</a:t>
            </a:r>
            <a:endParaRPr lang="en-US" altLang="zh-CN" sz="15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文本框 10"/>
          <p:cNvSpPr txBox="1"/>
          <p:nvPr/>
        </p:nvSpPr>
        <p:spPr>
          <a:xfrm>
            <a:off x="6196772" y="3580354"/>
            <a:ext cx="5486796" cy="2773067"/>
          </a:xfrm>
          <a:prstGeom prst="rect">
            <a:avLst/>
          </a:prstGeom>
          <a:solidFill>
            <a:srgbClr val="F4FBFE"/>
          </a:solidFill>
          <a:ln>
            <a:solidFill>
              <a:srgbClr val="99DFF9"/>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lnSpc>
                <a:spcPct val="130000"/>
              </a:lnSpc>
            </a:pPr>
            <a:r>
              <a:rPr lang="en-US" sz="1200" dirty="0" smtClean="0">
                <a:solidFill>
                  <a:srgbClr val="EC7061"/>
                </a:solidFill>
                <a:latin typeface="Huawei Sans" panose="020C0503030203020204" pitchFamily="34" charset="0"/>
                <a:sym typeface="Huawei Sans" panose="020C0503030203020204" pitchFamily="34" charset="0"/>
              </a:rPr>
              <a:t>&lt;R1&gt; display </a:t>
            </a:r>
            <a:r>
              <a:rPr lang="en-US" sz="1200" dirty="0" err="1" smtClean="0">
                <a:solidFill>
                  <a:srgbClr val="EC7061"/>
                </a:solidFill>
                <a:latin typeface="Huawei Sans" panose="020C0503030203020204" pitchFamily="34" charset="0"/>
                <a:sym typeface="Huawei Sans" panose="020C0503030203020204" pitchFamily="34" charset="0"/>
              </a:rPr>
              <a:t>ospf</a:t>
            </a:r>
            <a:r>
              <a:rPr lang="en-US" sz="1200" dirty="0" smtClean="0">
                <a:solidFill>
                  <a:srgbClr val="EC7061"/>
                </a:solidFill>
                <a:latin typeface="Huawei Sans" panose="020C0503030203020204" pitchFamily="34" charset="0"/>
                <a:sym typeface="Huawei Sans" panose="020C0503030203020204" pitchFamily="34" charset="0"/>
              </a:rPr>
              <a:t> peer   </a:t>
            </a:r>
          </a:p>
          <a:p>
            <a:pPr fontAlgn="ctr">
              <a:lnSpc>
                <a:spcPct val="130000"/>
              </a:lnSpc>
            </a:pPr>
            <a:r>
              <a:rPr lang="en-US" sz="1200" dirty="0" smtClean="0">
                <a:latin typeface="Huawei Sans" panose="020C0503030203020204" pitchFamily="34" charset="0"/>
                <a:sym typeface="Huawei Sans" panose="020C0503030203020204" pitchFamily="34" charset="0"/>
              </a:rPr>
              <a:t>    OSPF Process 1 with Router ID 10.0.1.1           </a:t>
            </a:r>
            <a:endParaRPr lang="en-US" altLang="zh-CN" sz="1200" dirty="0" smtClean="0">
              <a:latin typeface="Huawei Sans" panose="020C0503030203020204" pitchFamily="34" charset="0"/>
              <a:sym typeface="Huawei Sans" panose="020C0503030203020204" pitchFamily="34" charset="0"/>
            </a:endParaRPr>
          </a:p>
          <a:p>
            <a:pPr fontAlgn="ctr">
              <a:lnSpc>
                <a:spcPct val="130000"/>
              </a:lnSpc>
            </a:pPr>
            <a:r>
              <a:rPr lang="en-US" sz="1200" dirty="0" smtClean="0">
                <a:latin typeface="Huawei Sans" panose="020C0503030203020204" pitchFamily="34" charset="0"/>
                <a:sym typeface="Huawei Sans" panose="020C0503030203020204" pitchFamily="34" charset="0"/>
              </a:rPr>
              <a:t>                       Neighbors </a:t>
            </a:r>
          </a:p>
          <a:p>
            <a:pPr fontAlgn="ctr">
              <a:lnSpc>
                <a:spcPct val="130000"/>
              </a:lnSpc>
            </a:pPr>
            <a:r>
              <a:rPr lang="en-US" sz="1200" dirty="0" smtClean="0">
                <a:latin typeface="Huawei Sans" panose="020C0503030203020204" pitchFamily="34" charset="0"/>
                <a:sym typeface="Huawei Sans" panose="020C0503030203020204" pitchFamily="34" charset="0"/>
              </a:rPr>
              <a:t>Area 0.0.0.0 interface 10.0.12.1(GigabitEthernet1/0/0)'s neighbors </a:t>
            </a:r>
          </a:p>
          <a:p>
            <a:pPr fontAlgn="ctr">
              <a:lnSpc>
                <a:spcPct val="130000"/>
              </a:lnSpc>
            </a:pPr>
            <a:r>
              <a:rPr lang="en-US" sz="1200" dirty="0" smtClean="0">
                <a:solidFill>
                  <a:srgbClr val="EC7061"/>
                </a:solidFill>
                <a:latin typeface="Huawei Sans" panose="020C0503030203020204" pitchFamily="34" charset="0"/>
                <a:sym typeface="Huawei Sans" panose="020C0503030203020204" pitchFamily="34" charset="0"/>
              </a:rPr>
              <a:t>Router ID: 10.0.2.2    Address: 10.0.12.2    </a:t>
            </a:r>
            <a:r>
              <a:rPr lang="en-US" sz="1200" dirty="0" smtClean="0">
                <a:latin typeface="Huawei Sans" panose="020C0503030203020204" pitchFamily="34" charset="0"/>
                <a:sym typeface="Huawei Sans" panose="020C0503030203020204" pitchFamily="34" charset="0"/>
              </a:rPr>
              <a:t>GR State: Normal  </a:t>
            </a:r>
          </a:p>
          <a:p>
            <a:pPr fontAlgn="ctr">
              <a:lnSpc>
                <a:spcPct val="130000"/>
              </a:lnSpc>
            </a:pPr>
            <a:r>
              <a:rPr lang="en-US" sz="1200" dirty="0" smtClean="0">
                <a:solidFill>
                  <a:srgbClr val="EC7061"/>
                </a:solidFill>
                <a:latin typeface="Huawei Sans" panose="020C0503030203020204" pitchFamily="34" charset="0"/>
                <a:sym typeface="Huawei Sans" panose="020C0503030203020204" pitchFamily="34" charset="0"/>
              </a:rPr>
              <a:t>    </a:t>
            </a:r>
            <a:r>
              <a:rPr lang="en-US" sz="1200" dirty="0" smtClean="0">
                <a:solidFill>
                  <a:schemeClr val="tx1"/>
                </a:solidFill>
                <a:latin typeface="Huawei Sans" panose="020C0503030203020204" pitchFamily="34" charset="0"/>
                <a:sym typeface="Huawei Sans" panose="020C0503030203020204" pitchFamily="34" charset="0"/>
              </a:rPr>
              <a:t>State: Full  </a:t>
            </a:r>
            <a:r>
              <a:rPr lang="en-US" sz="1200" dirty="0" err="1" smtClean="0">
                <a:solidFill>
                  <a:schemeClr val="tx1"/>
                </a:solidFill>
                <a:latin typeface="Huawei Sans" panose="020C0503030203020204" pitchFamily="34" charset="0"/>
                <a:sym typeface="Huawei Sans" panose="020C0503030203020204" pitchFamily="34" charset="0"/>
              </a:rPr>
              <a:t>Mode:Nbr</a:t>
            </a:r>
            <a:r>
              <a:rPr lang="en-US" sz="1200" dirty="0" smtClean="0">
                <a:solidFill>
                  <a:schemeClr val="tx1"/>
                </a:solidFill>
                <a:latin typeface="Huawei Sans" panose="020C0503030203020204" pitchFamily="34" charset="0"/>
                <a:sym typeface="Huawei Sans" panose="020C0503030203020204" pitchFamily="34" charset="0"/>
              </a:rPr>
              <a:t> is  Master  Priority: 1   </a:t>
            </a:r>
          </a:p>
          <a:p>
            <a:pPr fontAlgn="ctr">
              <a:lnSpc>
                <a:spcPct val="130000"/>
              </a:lnSpc>
            </a:pPr>
            <a:r>
              <a:rPr lang="en-US" sz="1200" dirty="0" smtClean="0">
                <a:solidFill>
                  <a:schemeClr val="tx1"/>
                </a:solidFill>
                <a:latin typeface="Huawei Sans" panose="020C0503030203020204" pitchFamily="34" charset="0"/>
                <a:sym typeface="Huawei Sans" panose="020C0503030203020204" pitchFamily="34" charset="0"/>
              </a:rPr>
              <a:t>    DR: 10.0.12.1  </a:t>
            </a:r>
            <a:r>
              <a:rPr lang="en-US" sz="1200" dirty="0" smtClean="0">
                <a:latin typeface="Huawei Sans" panose="020C0503030203020204" pitchFamily="34" charset="0"/>
                <a:sym typeface="Huawei Sans" panose="020C0503030203020204" pitchFamily="34" charset="0"/>
              </a:rPr>
              <a:t>BDR: 10.0.12.2   MTU: 0   </a:t>
            </a:r>
          </a:p>
          <a:p>
            <a:pPr fontAlgn="ctr">
              <a:lnSpc>
                <a:spcPct val="130000"/>
              </a:lnSpc>
            </a:pPr>
            <a:r>
              <a:rPr lang="en-US" sz="1200" dirty="0" smtClean="0">
                <a:latin typeface="Huawei Sans" panose="020C0503030203020204" pitchFamily="34" charset="0"/>
                <a:sym typeface="Huawei Sans" panose="020C0503030203020204" pitchFamily="34" charset="0"/>
              </a:rPr>
              <a:t>    Dead timer due in 35  sec   </a:t>
            </a:r>
          </a:p>
          <a:p>
            <a:pPr fontAlgn="ctr">
              <a:lnSpc>
                <a:spcPct val="130000"/>
              </a:lnSpc>
            </a:pPr>
            <a:r>
              <a:rPr lang="en-US" sz="1200" dirty="0" smtClean="0">
                <a:latin typeface="Huawei Sans" panose="020C0503030203020204" pitchFamily="34" charset="0"/>
                <a:sym typeface="Huawei Sans" panose="020C0503030203020204" pitchFamily="34" charset="0"/>
              </a:rPr>
              <a:t>    </a:t>
            </a:r>
            <a:r>
              <a:rPr lang="en-US" sz="1200" dirty="0" err="1" smtClean="0">
                <a:latin typeface="Huawei Sans" panose="020C0503030203020204" pitchFamily="34" charset="0"/>
                <a:sym typeface="Huawei Sans" panose="020C0503030203020204" pitchFamily="34" charset="0"/>
              </a:rPr>
              <a:t>Retrans</a:t>
            </a:r>
            <a:r>
              <a:rPr lang="en-US" sz="1200" dirty="0" smtClean="0">
                <a:latin typeface="Huawei Sans" panose="020C0503030203020204" pitchFamily="34" charset="0"/>
                <a:sym typeface="Huawei Sans" panose="020C0503030203020204" pitchFamily="34" charset="0"/>
              </a:rPr>
              <a:t> timer interval: 5   </a:t>
            </a:r>
          </a:p>
          <a:p>
            <a:pPr fontAlgn="ctr">
              <a:lnSpc>
                <a:spcPct val="130000"/>
              </a:lnSpc>
            </a:pPr>
            <a:r>
              <a:rPr lang="en-US" sz="1200" dirty="0" smtClean="0">
                <a:latin typeface="Huawei Sans" panose="020C0503030203020204" pitchFamily="34" charset="0"/>
                <a:sym typeface="Huawei Sans" panose="020C0503030203020204" pitchFamily="34" charset="0"/>
              </a:rPr>
              <a:t>    Neighbor is up for 00:00:05   </a:t>
            </a:r>
          </a:p>
          <a:p>
            <a:pPr fontAlgn="ctr">
              <a:lnSpc>
                <a:spcPct val="130000"/>
              </a:lnSpc>
            </a:pPr>
            <a:r>
              <a:rPr lang="en-US" sz="1200" dirty="0" smtClean="0">
                <a:latin typeface="Huawei Sans" panose="020C0503030203020204" pitchFamily="34" charset="0"/>
                <a:sym typeface="Huawei Sans" panose="020C0503030203020204" pitchFamily="34" charset="0"/>
              </a:rPr>
              <a:t>    Authentication Sequence: [ 0 ]</a:t>
            </a:r>
            <a:endParaRPr lang="en-US" altLang="zh-CN" sz="1200" dirty="0">
              <a:latin typeface="Huawei Sans" panose="020C0503030203020204" pitchFamily="34" charset="0"/>
              <a:sym typeface="Huawei Sans" panose="020C0503030203020204" pitchFamily="34" charset="0"/>
            </a:endParaRPr>
          </a:p>
        </p:txBody>
      </p:sp>
      <p:cxnSp>
        <p:nvCxnSpPr>
          <p:cNvPr id="19" name="直接连接符 18"/>
          <p:cNvCxnSpPr>
            <a:cxnSpLocks/>
            <a:stCxn id="18" idx="1"/>
            <a:endCxn id="5" idx="3"/>
          </p:cNvCxnSpPr>
          <p:nvPr/>
        </p:nvCxnSpPr>
        <p:spPr>
          <a:xfrm flipH="1">
            <a:off x="2080227" y="5212184"/>
            <a:ext cx="271414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xmlns="" id="{5DD6E3EE-74E8-47A9-A8BC-997F1796FDD8}"/>
              </a:ext>
            </a:extLst>
          </p:cNvPr>
          <p:cNvGrpSpPr/>
          <p:nvPr/>
        </p:nvGrpSpPr>
        <p:grpSpPr>
          <a:xfrm>
            <a:off x="1540227" y="4990784"/>
            <a:ext cx="707171" cy="825430"/>
            <a:chOff x="1669180" y="4735807"/>
            <a:chExt cx="707171" cy="825430"/>
          </a:xfrm>
        </p:grpSpPr>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69180" y="4735807"/>
              <a:ext cx="540000" cy="442800"/>
            </a:xfrm>
            <a:prstGeom prst="rect">
              <a:avLst/>
            </a:prstGeom>
          </p:spPr>
        </p:pic>
        <p:sp>
          <p:nvSpPr>
            <p:cNvPr id="8" name="文本框 7"/>
            <p:cNvSpPr txBox="1"/>
            <p:nvPr/>
          </p:nvSpPr>
          <p:spPr>
            <a:xfrm>
              <a:off x="1727422" y="5222683"/>
              <a:ext cx="648929" cy="338554"/>
            </a:xfrm>
            <a:prstGeom prst="rect">
              <a:avLst/>
            </a:prstGeom>
            <a:noFill/>
          </p:spPr>
          <p:txBody>
            <a:bodyPr wrap="square" rtlCol="0">
              <a:spAutoFit/>
            </a:bodyPr>
            <a:lstStyle/>
            <a:p>
              <a:pPr fontAlgn="ctr"/>
              <a:r>
                <a:rPr lang="en-US" sz="16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 name="组合 8">
            <a:extLst>
              <a:ext uri="{FF2B5EF4-FFF2-40B4-BE49-F238E27FC236}">
                <a16:creationId xmlns:a16="http://schemas.microsoft.com/office/drawing/2014/main" xmlns="" id="{16F66E46-9306-45CF-BF0F-6959CE46D249}"/>
              </a:ext>
            </a:extLst>
          </p:cNvPr>
          <p:cNvGrpSpPr/>
          <p:nvPr/>
        </p:nvGrpSpPr>
        <p:grpSpPr>
          <a:xfrm>
            <a:off x="4794368" y="4990784"/>
            <a:ext cx="755532" cy="809561"/>
            <a:chOff x="4794368" y="4735807"/>
            <a:chExt cx="755532" cy="809561"/>
          </a:xfrm>
        </p:grpSpPr>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94368" y="4735807"/>
              <a:ext cx="540000" cy="442800"/>
            </a:xfrm>
            <a:prstGeom prst="rect">
              <a:avLst/>
            </a:prstGeom>
          </p:spPr>
        </p:pic>
        <p:sp>
          <p:nvSpPr>
            <p:cNvPr id="20" name="文本框 19"/>
            <p:cNvSpPr txBox="1"/>
            <p:nvPr/>
          </p:nvSpPr>
          <p:spPr>
            <a:xfrm>
              <a:off x="4844434" y="5206814"/>
              <a:ext cx="705466"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 name="文本框 2"/>
          <p:cNvSpPr txBox="1"/>
          <p:nvPr/>
        </p:nvSpPr>
        <p:spPr>
          <a:xfrm>
            <a:off x="1129789" y="4716927"/>
            <a:ext cx="2057417"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Router ID:10.0.1.1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a:xfrm>
            <a:off x="4199373" y="4716927"/>
            <a:ext cx="1903174"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Router ID:10.0.2.2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25">
            <a:extLst>
              <a:ext uri="{FF2B5EF4-FFF2-40B4-BE49-F238E27FC236}">
                <a16:creationId xmlns:a16="http://schemas.microsoft.com/office/drawing/2014/main" xmlns="" id="{CFAE81EF-8BDB-47A1-86B1-C849371486AA}"/>
              </a:ext>
            </a:extLst>
          </p:cNvPr>
          <p:cNvSpPr/>
          <p:nvPr/>
        </p:nvSpPr>
        <p:spPr bwMode="auto">
          <a:xfrm>
            <a:off x="7819442" y="31475"/>
            <a:ext cx="1836000" cy="252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OSPF Neighbor Table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燕尾形 26">
            <a:extLst>
              <a:ext uri="{FF2B5EF4-FFF2-40B4-BE49-F238E27FC236}">
                <a16:creationId xmlns:a16="http://schemas.microsoft.com/office/drawing/2014/main" xmlns="" id="{FE727D3D-EF9D-4194-989B-32C8361FF1AE}"/>
              </a:ext>
            </a:extLst>
          </p:cNvPr>
          <p:cNvSpPr/>
          <p:nvPr/>
        </p:nvSpPr>
        <p:spPr bwMode="auto">
          <a:xfrm>
            <a:off x="9569191" y="31475"/>
            <a:ext cx="781200"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LSDB</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燕尾形 27">
            <a:extLst>
              <a:ext uri="{FF2B5EF4-FFF2-40B4-BE49-F238E27FC236}">
                <a16:creationId xmlns:a16="http://schemas.microsoft.com/office/drawing/2014/main" xmlns="" id="{2378338E-6847-4C34-9971-A3A36F713563}"/>
              </a:ext>
            </a:extLst>
          </p:cNvPr>
          <p:cNvSpPr/>
          <p:nvPr/>
        </p:nvSpPr>
        <p:spPr bwMode="auto">
          <a:xfrm>
            <a:off x="10264140" y="31475"/>
            <a:ext cx="1728000"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OSPF Routing Table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a:extLst>
              <a:ext uri="{FF2B5EF4-FFF2-40B4-BE49-F238E27FC236}">
                <a16:creationId xmlns:a16="http://schemas.microsoft.com/office/drawing/2014/main" xmlns="" id="{B902A745-B66E-42FA-9611-39223712D953}"/>
              </a:ext>
            </a:extLst>
          </p:cNvPr>
          <p:cNvSpPr txBox="1"/>
          <p:nvPr/>
        </p:nvSpPr>
        <p:spPr>
          <a:xfrm>
            <a:off x="3664828" y="5475133"/>
            <a:ext cx="1210291"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10.0.12.2/30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 name="组合 9">
            <a:extLst>
              <a:ext uri="{FF2B5EF4-FFF2-40B4-BE49-F238E27FC236}">
                <a16:creationId xmlns:a16="http://schemas.microsoft.com/office/drawing/2014/main" xmlns="" id="{9C119D28-3EF0-40B0-98E1-1A833E28500B}"/>
              </a:ext>
            </a:extLst>
          </p:cNvPr>
          <p:cNvGrpSpPr/>
          <p:nvPr/>
        </p:nvGrpSpPr>
        <p:grpSpPr>
          <a:xfrm>
            <a:off x="1986540" y="5229537"/>
            <a:ext cx="1903174" cy="567904"/>
            <a:chOff x="2134861" y="4974560"/>
            <a:chExt cx="1903174" cy="567904"/>
          </a:xfrm>
        </p:grpSpPr>
        <p:sp>
          <p:nvSpPr>
            <p:cNvPr id="22" name="文本框 21">
              <a:extLst>
                <a:ext uri="{FF2B5EF4-FFF2-40B4-BE49-F238E27FC236}">
                  <a16:creationId xmlns:a16="http://schemas.microsoft.com/office/drawing/2014/main" xmlns="" id="{1E5B7BF5-2B8A-4E4B-876A-F85B5C18E84F}"/>
                </a:ext>
              </a:extLst>
            </p:cNvPr>
            <p:cNvSpPr txBox="1"/>
            <p:nvPr/>
          </p:nvSpPr>
          <p:spPr>
            <a:xfrm>
              <a:off x="2134861" y="5234687"/>
              <a:ext cx="1903174"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10.0.12.1/30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a:extLst>
                <a:ext uri="{FF2B5EF4-FFF2-40B4-BE49-F238E27FC236}">
                  <a16:creationId xmlns:a16="http://schemas.microsoft.com/office/drawing/2014/main" xmlns="" id="{B775F403-F85C-4EC7-ABDD-C0EB24A3A067}"/>
                </a:ext>
              </a:extLst>
            </p:cNvPr>
            <p:cNvSpPr txBox="1"/>
            <p:nvPr/>
          </p:nvSpPr>
          <p:spPr>
            <a:xfrm>
              <a:off x="2201974" y="4974560"/>
              <a:ext cx="1057993"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GE1/0/0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5" name="文本框 24">
            <a:extLst>
              <a:ext uri="{FF2B5EF4-FFF2-40B4-BE49-F238E27FC236}">
                <a16:creationId xmlns:a16="http://schemas.microsoft.com/office/drawing/2014/main" xmlns="" id="{BC98E618-42D5-4979-98F5-50E00513915D}"/>
              </a:ext>
            </a:extLst>
          </p:cNvPr>
          <p:cNvSpPr txBox="1"/>
          <p:nvPr/>
        </p:nvSpPr>
        <p:spPr>
          <a:xfrm>
            <a:off x="3989402" y="5229537"/>
            <a:ext cx="1057993"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GE1/0/0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Right Arrow 157"/>
          <p:cNvSpPr/>
          <p:nvPr/>
        </p:nvSpPr>
        <p:spPr>
          <a:xfrm>
            <a:off x="3501828" y="3950625"/>
            <a:ext cx="2594172" cy="37377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888265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451877" y="1242453"/>
            <a:ext cx="11306175" cy="2172459"/>
          </a:xfrm>
        </p:spPr>
        <p:txBody>
          <a:bodyPr/>
          <a:lstStyle/>
          <a:p>
            <a:pPr marL="0" indent="0">
              <a:buNone/>
            </a:pPr>
            <a:r>
              <a:rPr lang="en-US" altLang="zh-CN" sz="1800" dirty="0" smtClean="0">
                <a:sym typeface="Huawei Sans" panose="020C0503030203020204" pitchFamily="34" charset="0"/>
              </a:rPr>
              <a:t>Pay attention to the following information about the LSDB:</a:t>
            </a:r>
          </a:p>
          <a:p>
            <a:pPr lvl="1"/>
            <a:r>
              <a:rPr lang="en-US" altLang="zh-CN" sz="1600" dirty="0" smtClean="0">
                <a:sym typeface="Huawei Sans" panose="020C0503030203020204" pitchFamily="34" charset="0"/>
              </a:rPr>
              <a:t>The LSDB stores the LSAs generated by R1 and received from its neighbors. In this example, the LSDB of R1 contains three LSAs.</a:t>
            </a:r>
          </a:p>
          <a:p>
            <a:pPr lvl="1"/>
            <a:r>
              <a:rPr lang="en-US" altLang="zh-CN" sz="1600" dirty="0" smtClean="0">
                <a:sym typeface="Huawei Sans" panose="020C0503030203020204" pitchFamily="34" charset="0"/>
              </a:rPr>
              <a:t>Type indicates the LSA type, and </a:t>
            </a:r>
            <a:r>
              <a:rPr lang="en-US" altLang="zh-CN" sz="1600" dirty="0" err="1" smtClean="0">
                <a:sym typeface="Huawei Sans" panose="020C0503030203020204" pitchFamily="34" charset="0"/>
              </a:rPr>
              <a:t>AdvRouter</a:t>
            </a:r>
            <a:r>
              <a:rPr lang="en-US" altLang="zh-CN" sz="1600" dirty="0" smtClean="0">
                <a:sym typeface="Huawei Sans" panose="020C0503030203020204" pitchFamily="34" charset="0"/>
              </a:rPr>
              <a:t> indicates the router that sends the LSA.</a:t>
            </a:r>
          </a:p>
          <a:p>
            <a:pPr lvl="1"/>
            <a:r>
              <a:rPr lang="en-US" altLang="zh-CN" sz="1600" dirty="0" smtClean="0">
                <a:sym typeface="Huawei Sans" panose="020C0503030203020204" pitchFamily="34" charset="0"/>
              </a:rPr>
              <a:t>You can run the </a:t>
            </a:r>
            <a:r>
              <a:rPr lang="en-US" altLang="zh-CN" sz="1600" b="1" dirty="0" smtClean="0">
                <a:sym typeface="Huawei Sans" panose="020C0503030203020204" pitchFamily="34" charset="0"/>
              </a:rPr>
              <a:t>display </a:t>
            </a:r>
            <a:r>
              <a:rPr lang="en-US" altLang="zh-CN" sz="1600" b="1" dirty="0" err="1" smtClean="0">
                <a:sym typeface="Huawei Sans" panose="020C0503030203020204" pitchFamily="34" charset="0"/>
              </a:rPr>
              <a:t>ospf</a:t>
            </a:r>
            <a:r>
              <a:rPr lang="en-US" altLang="zh-CN" sz="1600" b="1" dirty="0" smtClean="0">
                <a:sym typeface="Huawei Sans" panose="020C0503030203020204" pitchFamily="34" charset="0"/>
              </a:rPr>
              <a:t> </a:t>
            </a:r>
            <a:r>
              <a:rPr lang="en-US" altLang="zh-CN" sz="1600" b="1" dirty="0" err="1" smtClean="0">
                <a:sym typeface="Huawei Sans" panose="020C0503030203020204" pitchFamily="34" charset="0"/>
              </a:rPr>
              <a:t>lsdb</a:t>
            </a:r>
            <a:r>
              <a:rPr lang="en-US" altLang="zh-CN" sz="1600" b="1" dirty="0" smtClean="0">
                <a:sym typeface="Huawei Sans" panose="020C0503030203020204" pitchFamily="34" charset="0"/>
              </a:rPr>
              <a:t> </a:t>
            </a:r>
            <a:r>
              <a:rPr lang="en-US" altLang="zh-CN" sz="1600" dirty="0" smtClean="0">
                <a:sym typeface="Huawei Sans" panose="020C0503030203020204" pitchFamily="34" charset="0"/>
              </a:rPr>
              <a:t>command to check the LSDB.</a:t>
            </a:r>
          </a:p>
          <a:p>
            <a:endParaRPr lang="zh-CN" altLang="en-US" sz="1800" dirty="0"/>
          </a:p>
        </p:txBody>
      </p:sp>
      <p:sp>
        <p:nvSpPr>
          <p:cNvPr id="4" name="标题 3"/>
          <p:cNvSpPr>
            <a:spLocks noGrp="1"/>
          </p:cNvSpPr>
          <p:nvPr>
            <p:ph type="title"/>
          </p:nvPr>
        </p:nvSpPr>
        <p:spPr/>
        <p:txBody>
          <a:bodyPr/>
          <a:lstStyle/>
          <a:p>
            <a:r>
              <a:rPr lang="en-US" dirty="0" smtClean="0">
                <a:sym typeface="Huawei Sans" panose="020C0503030203020204" pitchFamily="34" charset="0"/>
              </a:rPr>
              <a:t>Three OSPF Tables: LSDB</a:t>
            </a:r>
            <a:endParaRPr lang="en-US" altLang="zh-CN" dirty="0">
              <a:sym typeface="Huawei Sans" panose="020C0503030203020204" pitchFamily="34" charset="0"/>
            </a:endParaRPr>
          </a:p>
        </p:txBody>
      </p:sp>
      <p:sp>
        <p:nvSpPr>
          <p:cNvPr id="3" name="文本框 2"/>
          <p:cNvSpPr txBox="1"/>
          <p:nvPr/>
        </p:nvSpPr>
        <p:spPr>
          <a:xfrm>
            <a:off x="6118721" y="3680387"/>
            <a:ext cx="5514479" cy="2533001"/>
          </a:xfrm>
          <a:prstGeom prst="rect">
            <a:avLst/>
          </a:prstGeom>
          <a:solidFill>
            <a:srgbClr val="F4FBFE"/>
          </a:solidFill>
          <a:ln>
            <a:solidFill>
              <a:srgbClr val="99DFF9"/>
            </a:solidFill>
          </a:ln>
        </p:spPr>
        <p:txBody>
          <a:bodyPr wrap="square" rtlCol="0">
            <a:spAutoFit/>
          </a:bodyPr>
          <a:lstStyle>
            <a:defPPr>
              <a:defRPr lang="en-US"/>
            </a:defPPr>
            <a:lvl1pPr fontAlgn="auto">
              <a:lnSpc>
                <a:spcPct val="130000"/>
              </a:lnSpc>
              <a:spcBef>
                <a:spcPts val="0"/>
              </a:spcBef>
              <a:spcAft>
                <a:spcPts val="0"/>
              </a:spcAft>
              <a:defRPr sz="1400">
                <a:solidFill>
                  <a:srgbClr val="EC7061"/>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r>
              <a:rPr lang="en-US" sz="1200" dirty="0" smtClean="0">
                <a:solidFill>
                  <a:schemeClr val="tx1"/>
                </a:solidFill>
                <a:latin typeface="Huawei Sans" panose="020C0503030203020204" pitchFamily="34" charset="0"/>
                <a:sym typeface="Huawei Sans" panose="020C0503030203020204" pitchFamily="34" charset="0"/>
              </a:rPr>
              <a:t>&lt;R1&gt; </a:t>
            </a:r>
            <a:r>
              <a:rPr lang="en-US" sz="1200" dirty="0" smtClean="0">
                <a:latin typeface="Huawei Sans" panose="020C0503030203020204" pitchFamily="34" charset="0"/>
                <a:sym typeface="Huawei Sans" panose="020C0503030203020204" pitchFamily="34" charset="0"/>
              </a:rPr>
              <a:t>display </a:t>
            </a:r>
            <a:r>
              <a:rPr lang="en-US" sz="1200" dirty="0" err="1" smtClean="0">
                <a:latin typeface="Huawei Sans" panose="020C0503030203020204" pitchFamily="34" charset="0"/>
                <a:sym typeface="Huawei Sans" panose="020C0503030203020204" pitchFamily="34" charset="0"/>
              </a:rPr>
              <a:t>ospf</a:t>
            </a:r>
            <a:r>
              <a:rPr lang="en-US" sz="1200" dirty="0" smtClean="0">
                <a:latin typeface="Huawei Sans" panose="020C0503030203020204" pitchFamily="34" charset="0"/>
                <a:sym typeface="Huawei Sans" panose="020C0503030203020204" pitchFamily="34" charset="0"/>
              </a:rPr>
              <a:t> </a:t>
            </a:r>
            <a:r>
              <a:rPr lang="en-US" sz="1200" dirty="0" err="1" smtClean="0">
                <a:latin typeface="Huawei Sans" panose="020C0503030203020204" pitchFamily="34" charset="0"/>
                <a:sym typeface="Huawei Sans" panose="020C0503030203020204" pitchFamily="34" charset="0"/>
              </a:rPr>
              <a:t>lsdb</a:t>
            </a:r>
            <a:endParaRPr lang="en-US" altLang="zh-CN" sz="1200" dirty="0" smtClean="0">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sym typeface="Huawei Sans" panose="020C0503030203020204" pitchFamily="34" charset="0"/>
              </a:rPr>
              <a:t>                      </a:t>
            </a:r>
            <a:r>
              <a:rPr lang="en-US" sz="1200" dirty="0" smtClean="0">
                <a:solidFill>
                  <a:schemeClr val="tx1"/>
                </a:solidFill>
                <a:latin typeface="Huawei Sans" panose="020C0503030203020204" pitchFamily="34" charset="0"/>
                <a:sym typeface="Huawei Sans" panose="020C0503030203020204" pitchFamily="34" charset="0"/>
              </a:rPr>
              <a:t>OSPF Process 1 with Router ID 10.0.1.1                                 </a:t>
            </a:r>
            <a:endParaRPr lang="en-US" altLang="zh-CN" sz="1200" dirty="0" smtClean="0">
              <a:solidFill>
                <a:schemeClr val="tx1"/>
              </a:solidFill>
              <a:latin typeface="Huawei Sans" panose="020C0503030203020204" pitchFamily="34" charset="0"/>
              <a:sym typeface="Huawei Sans" panose="020C0503030203020204" pitchFamily="34" charset="0"/>
            </a:endParaRPr>
          </a:p>
          <a:p>
            <a:pPr fontAlgn="ctr"/>
            <a:r>
              <a:rPr lang="en-US" sz="1200" dirty="0" smtClean="0">
                <a:solidFill>
                  <a:schemeClr val="tx1"/>
                </a:solidFill>
                <a:latin typeface="Huawei Sans" panose="020C0503030203020204" pitchFamily="34" charset="0"/>
                <a:sym typeface="Huawei Sans" panose="020C0503030203020204" pitchFamily="34" charset="0"/>
              </a:rPr>
              <a:t>                                   Link State Database                                                                                                                   </a:t>
            </a:r>
          </a:p>
          <a:p>
            <a:pPr fontAlgn="ctr"/>
            <a:r>
              <a:rPr lang="en-US" sz="1200" dirty="0" smtClean="0">
                <a:solidFill>
                  <a:schemeClr val="tx1"/>
                </a:solidFill>
                <a:latin typeface="Huawei Sans" panose="020C0503030203020204" pitchFamily="34" charset="0"/>
                <a:sym typeface="Huawei Sans" panose="020C0503030203020204" pitchFamily="34" charset="0"/>
              </a:rPr>
              <a:t>                                        Area: 0.0.0.0                                         </a:t>
            </a:r>
          </a:p>
          <a:p>
            <a:pPr fontAlgn="ctr"/>
            <a:r>
              <a:rPr lang="en-US" dirty="0" smtClean="0">
                <a:solidFill>
                  <a:schemeClr val="tx1"/>
                </a:solidFill>
                <a:latin typeface="Huawei Sans" panose="020C0503030203020204" pitchFamily="34" charset="0"/>
                <a:sym typeface="Huawei Sans" panose="020C0503030203020204" pitchFamily="34" charset="0"/>
              </a:rPr>
              <a:t>      </a:t>
            </a:r>
          </a:p>
          <a:p>
            <a:pPr fontAlgn="ctr"/>
            <a:endParaRPr lang="en-US" altLang="zh-CN" sz="1200" dirty="0" smtClean="0">
              <a:solidFill>
                <a:schemeClr val="tx1"/>
              </a:solidFill>
              <a:latin typeface="Huawei Sans" panose="020C0503030203020204" pitchFamily="34" charset="0"/>
              <a:sym typeface="Huawei Sans" panose="020C0503030203020204" pitchFamily="34" charset="0"/>
            </a:endParaRPr>
          </a:p>
          <a:p>
            <a:pPr fontAlgn="ctr"/>
            <a:endParaRPr lang="en-US" altLang="zh-CN" sz="1200" dirty="0" smtClean="0">
              <a:solidFill>
                <a:schemeClr val="tx1"/>
              </a:solidFill>
              <a:latin typeface="Huawei Sans" panose="020C0503030203020204" pitchFamily="34" charset="0"/>
              <a:sym typeface="Huawei Sans" panose="020C0503030203020204" pitchFamily="34" charset="0"/>
            </a:endParaRPr>
          </a:p>
          <a:p>
            <a:pPr fontAlgn="ctr"/>
            <a:endParaRPr lang="en-US" altLang="zh-CN" sz="1200" dirty="0" smtClean="0">
              <a:solidFill>
                <a:schemeClr val="tx1"/>
              </a:solidFill>
              <a:latin typeface="Huawei Sans" panose="020C0503030203020204" pitchFamily="34" charset="0"/>
              <a:sym typeface="Huawei Sans" panose="020C0503030203020204" pitchFamily="34" charset="0"/>
            </a:endParaRPr>
          </a:p>
          <a:p>
            <a:pPr fontAlgn="ctr"/>
            <a:endParaRPr lang="en-US" altLang="zh-CN" sz="1200" dirty="0" smtClean="0">
              <a:solidFill>
                <a:schemeClr val="tx1"/>
              </a:solidFill>
              <a:latin typeface="Huawei Sans" panose="020C0503030203020204" pitchFamily="34" charset="0"/>
              <a:sym typeface="Huawei Sans" panose="020C0503030203020204" pitchFamily="34" charset="0"/>
            </a:endParaRPr>
          </a:p>
          <a:p>
            <a:pPr fontAlgn="ctr"/>
            <a:endParaRPr lang="en-US" altLang="zh-CN" sz="1200" dirty="0">
              <a:solidFill>
                <a:schemeClr val="tx1"/>
              </a:solidFill>
              <a:latin typeface="Huawei Sans" panose="020C0503030203020204" pitchFamily="34" charset="0"/>
              <a:sym typeface="Huawei Sans" panose="020C0503030203020204" pitchFamily="34" charset="0"/>
            </a:endParaRPr>
          </a:p>
        </p:txBody>
      </p:sp>
      <p:sp>
        <p:nvSpPr>
          <p:cNvPr id="49" name="圆角矩形 6">
            <a:extLst>
              <a:ext uri="{FF2B5EF4-FFF2-40B4-BE49-F238E27FC236}">
                <a16:creationId xmlns:a16="http://schemas.microsoft.com/office/drawing/2014/main" xmlns="" id="{59E1CE13-12E0-409B-803D-B5F3C552D76D}"/>
              </a:ext>
            </a:extLst>
          </p:cNvPr>
          <p:cNvSpPr/>
          <p:nvPr/>
        </p:nvSpPr>
        <p:spPr>
          <a:xfrm>
            <a:off x="1225025" y="3847967"/>
            <a:ext cx="2182577" cy="326291"/>
          </a:xfrm>
          <a:prstGeom prst="roundRect">
            <a:avLst>
              <a:gd name="adj" fmla="val 2303"/>
            </a:avLst>
          </a:prstGeom>
          <a:solidFill>
            <a:srgbClr val="F4FBFE"/>
          </a:solidFill>
          <a:ln>
            <a:solidFill>
              <a:srgbClr val="99DFF9"/>
            </a:solidFill>
          </a:ln>
        </p:spPr>
        <p:txBody>
          <a:bodyPr wrap="square" rtlCol="0">
            <a:spAutoFit/>
          </a:bodyPr>
          <a:lstStyle/>
          <a:p>
            <a:pPr fontAlgn="ctr"/>
            <a:r>
              <a:rPr lang="en-US" sz="15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[R1]display </a:t>
            </a:r>
            <a:r>
              <a:rPr lang="en-US" sz="1500" dirty="0" err="1"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r>
              <a:rPr lang="en-US" sz="15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500" dirty="0" err="1"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lsdb</a:t>
            </a:r>
            <a:endParaRPr lang="en-US" altLang="zh-CN" sz="15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cxnSp>
        <p:nvCxnSpPr>
          <p:cNvPr id="24" name="直接连接符 23">
            <a:extLst>
              <a:ext uri="{FF2B5EF4-FFF2-40B4-BE49-F238E27FC236}">
                <a16:creationId xmlns:a16="http://schemas.microsoft.com/office/drawing/2014/main" xmlns="" id="{E55160E7-8ECF-4472-9322-463112AF80F9}"/>
              </a:ext>
            </a:extLst>
          </p:cNvPr>
          <p:cNvCxnSpPr>
            <a:cxnSpLocks/>
            <a:stCxn id="29" idx="1"/>
            <a:endCxn id="26" idx="3"/>
          </p:cNvCxnSpPr>
          <p:nvPr/>
        </p:nvCxnSpPr>
        <p:spPr>
          <a:xfrm flipH="1">
            <a:off x="2080227" y="5080299"/>
            <a:ext cx="271414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xmlns="" id="{1C3318FA-553B-4185-94AB-5AC3944D4E63}"/>
              </a:ext>
            </a:extLst>
          </p:cNvPr>
          <p:cNvGrpSpPr/>
          <p:nvPr/>
        </p:nvGrpSpPr>
        <p:grpSpPr>
          <a:xfrm>
            <a:off x="1540227" y="4858899"/>
            <a:ext cx="707171" cy="825430"/>
            <a:chOff x="1669180" y="4735807"/>
            <a:chExt cx="707171" cy="825430"/>
          </a:xfrm>
        </p:grpSpPr>
        <p:pic>
          <p:nvPicPr>
            <p:cNvPr id="26" name="图片 25">
              <a:extLst>
                <a:ext uri="{FF2B5EF4-FFF2-40B4-BE49-F238E27FC236}">
                  <a16:creationId xmlns:a16="http://schemas.microsoft.com/office/drawing/2014/main" xmlns="" id="{29AE73A0-9186-44BB-BD18-220C40FDEDB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69180" y="4735807"/>
              <a:ext cx="540000" cy="442800"/>
            </a:xfrm>
            <a:prstGeom prst="rect">
              <a:avLst/>
            </a:prstGeom>
          </p:spPr>
        </p:pic>
        <p:sp>
          <p:nvSpPr>
            <p:cNvPr id="27" name="文本框 26">
              <a:extLst>
                <a:ext uri="{FF2B5EF4-FFF2-40B4-BE49-F238E27FC236}">
                  <a16:creationId xmlns:a16="http://schemas.microsoft.com/office/drawing/2014/main" xmlns="" id="{89C12B2E-D7E5-4EE5-8AAD-8A87BA7BAF79}"/>
                </a:ext>
              </a:extLst>
            </p:cNvPr>
            <p:cNvSpPr txBox="1"/>
            <p:nvPr/>
          </p:nvSpPr>
          <p:spPr>
            <a:xfrm>
              <a:off x="1727422" y="5222683"/>
              <a:ext cx="648929" cy="338554"/>
            </a:xfrm>
            <a:prstGeom prst="rect">
              <a:avLst/>
            </a:prstGeom>
            <a:noFill/>
          </p:spPr>
          <p:txBody>
            <a:bodyPr wrap="square" rtlCol="0">
              <a:spAutoFit/>
            </a:bodyPr>
            <a:lstStyle/>
            <a:p>
              <a:pPr fontAlgn="ctr"/>
              <a:r>
                <a:rPr lang="en-US" sz="16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8" name="组合 27">
            <a:extLst>
              <a:ext uri="{FF2B5EF4-FFF2-40B4-BE49-F238E27FC236}">
                <a16:creationId xmlns:a16="http://schemas.microsoft.com/office/drawing/2014/main" xmlns="" id="{2CBFFE21-844A-4D3B-A4CE-AA380F8F0A17}"/>
              </a:ext>
            </a:extLst>
          </p:cNvPr>
          <p:cNvGrpSpPr/>
          <p:nvPr/>
        </p:nvGrpSpPr>
        <p:grpSpPr>
          <a:xfrm>
            <a:off x="4794368" y="4858899"/>
            <a:ext cx="755532" cy="809561"/>
            <a:chOff x="4794368" y="4735807"/>
            <a:chExt cx="755532" cy="809561"/>
          </a:xfrm>
        </p:grpSpPr>
        <p:pic>
          <p:nvPicPr>
            <p:cNvPr id="29" name="图片 28">
              <a:extLst>
                <a:ext uri="{FF2B5EF4-FFF2-40B4-BE49-F238E27FC236}">
                  <a16:creationId xmlns:a16="http://schemas.microsoft.com/office/drawing/2014/main" xmlns="" id="{E5EF5DD6-2D13-408B-B860-E3E095ECD07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94368" y="4735807"/>
              <a:ext cx="540000" cy="442800"/>
            </a:xfrm>
            <a:prstGeom prst="rect">
              <a:avLst/>
            </a:prstGeom>
          </p:spPr>
        </p:pic>
        <p:sp>
          <p:nvSpPr>
            <p:cNvPr id="30" name="文本框 29">
              <a:extLst>
                <a:ext uri="{FF2B5EF4-FFF2-40B4-BE49-F238E27FC236}">
                  <a16:creationId xmlns:a16="http://schemas.microsoft.com/office/drawing/2014/main" xmlns="" id="{1956BE2C-EF7E-47EC-84EB-02D8D0484D4A}"/>
                </a:ext>
              </a:extLst>
            </p:cNvPr>
            <p:cNvSpPr txBox="1"/>
            <p:nvPr/>
          </p:nvSpPr>
          <p:spPr>
            <a:xfrm>
              <a:off x="4844434" y="5206814"/>
              <a:ext cx="705466"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1" name="文本框 30">
            <a:extLst>
              <a:ext uri="{FF2B5EF4-FFF2-40B4-BE49-F238E27FC236}">
                <a16:creationId xmlns:a16="http://schemas.microsoft.com/office/drawing/2014/main" xmlns="" id="{199B7650-3813-4E99-A2B8-C841EF741F31}"/>
              </a:ext>
            </a:extLst>
          </p:cNvPr>
          <p:cNvSpPr txBox="1"/>
          <p:nvPr/>
        </p:nvSpPr>
        <p:spPr>
          <a:xfrm>
            <a:off x="1129789" y="4396945"/>
            <a:ext cx="2057417"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Router ID:10.0.1.1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a:extLst>
              <a:ext uri="{FF2B5EF4-FFF2-40B4-BE49-F238E27FC236}">
                <a16:creationId xmlns:a16="http://schemas.microsoft.com/office/drawing/2014/main" xmlns="" id="{3B4544FF-6DF8-4811-918E-4CEE75E96980}"/>
              </a:ext>
            </a:extLst>
          </p:cNvPr>
          <p:cNvSpPr txBox="1"/>
          <p:nvPr/>
        </p:nvSpPr>
        <p:spPr>
          <a:xfrm>
            <a:off x="4199373" y="4402083"/>
            <a:ext cx="1903174"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Router ID:10.0.2.2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a:extLst>
              <a:ext uri="{FF2B5EF4-FFF2-40B4-BE49-F238E27FC236}">
                <a16:creationId xmlns:a16="http://schemas.microsoft.com/office/drawing/2014/main" xmlns="" id="{457D285F-0D32-41DE-ADFE-846DB6ACC1DB}"/>
              </a:ext>
            </a:extLst>
          </p:cNvPr>
          <p:cNvSpPr txBox="1"/>
          <p:nvPr/>
        </p:nvSpPr>
        <p:spPr>
          <a:xfrm>
            <a:off x="3757591" y="5343248"/>
            <a:ext cx="1210291"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10.0.12.2/30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4" name="组合 33">
            <a:extLst>
              <a:ext uri="{FF2B5EF4-FFF2-40B4-BE49-F238E27FC236}">
                <a16:creationId xmlns:a16="http://schemas.microsoft.com/office/drawing/2014/main" xmlns="" id="{362E1CA7-311C-4DE5-A6E1-6F5B110BEBA6}"/>
              </a:ext>
            </a:extLst>
          </p:cNvPr>
          <p:cNvGrpSpPr/>
          <p:nvPr/>
        </p:nvGrpSpPr>
        <p:grpSpPr>
          <a:xfrm>
            <a:off x="2052800" y="5097652"/>
            <a:ext cx="1903174" cy="567904"/>
            <a:chOff x="2134861" y="4974560"/>
            <a:chExt cx="1903174" cy="567904"/>
          </a:xfrm>
        </p:grpSpPr>
        <p:sp>
          <p:nvSpPr>
            <p:cNvPr id="35" name="文本框 34">
              <a:extLst>
                <a:ext uri="{FF2B5EF4-FFF2-40B4-BE49-F238E27FC236}">
                  <a16:creationId xmlns:a16="http://schemas.microsoft.com/office/drawing/2014/main" xmlns="" id="{437CAC0A-FF95-401F-8ABA-3DD42167EDC4}"/>
                </a:ext>
              </a:extLst>
            </p:cNvPr>
            <p:cNvSpPr txBox="1"/>
            <p:nvPr/>
          </p:nvSpPr>
          <p:spPr>
            <a:xfrm>
              <a:off x="2134861" y="5234687"/>
              <a:ext cx="1903174"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10.0.12.1/30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a:extLst>
                <a:ext uri="{FF2B5EF4-FFF2-40B4-BE49-F238E27FC236}">
                  <a16:creationId xmlns:a16="http://schemas.microsoft.com/office/drawing/2014/main" xmlns="" id="{D92C9D80-55F2-49DF-8E64-AF3A48670033}"/>
                </a:ext>
              </a:extLst>
            </p:cNvPr>
            <p:cNvSpPr txBox="1"/>
            <p:nvPr/>
          </p:nvSpPr>
          <p:spPr>
            <a:xfrm>
              <a:off x="2201974" y="4974560"/>
              <a:ext cx="1057993"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GE1/0/0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2" name="文本框 51">
            <a:extLst>
              <a:ext uri="{FF2B5EF4-FFF2-40B4-BE49-F238E27FC236}">
                <a16:creationId xmlns:a16="http://schemas.microsoft.com/office/drawing/2014/main" xmlns="" id="{4FB06558-4A8F-4654-A46F-BC58DAF354E8}"/>
              </a:ext>
            </a:extLst>
          </p:cNvPr>
          <p:cNvSpPr txBox="1"/>
          <p:nvPr/>
        </p:nvSpPr>
        <p:spPr>
          <a:xfrm>
            <a:off x="3909890" y="5097652"/>
            <a:ext cx="1057993"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GE1/0/0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Right Arrow 157"/>
          <p:cNvSpPr/>
          <p:nvPr/>
        </p:nvSpPr>
        <p:spPr>
          <a:xfrm>
            <a:off x="4827288" y="3910049"/>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931168300"/>
              </p:ext>
            </p:extLst>
          </p:nvPr>
        </p:nvGraphicFramePr>
        <p:xfrm>
          <a:off x="6193990" y="4648564"/>
          <a:ext cx="5350598" cy="1448102"/>
        </p:xfrm>
        <a:graphic>
          <a:graphicData uri="http://schemas.openxmlformats.org/drawingml/2006/table">
            <a:tbl>
              <a:tblPr>
                <a:tableStyleId>{72833802-FEF1-4C79-8D5D-14CF1EAF98D9}</a:tableStyleId>
              </a:tblPr>
              <a:tblGrid>
                <a:gridCol w="764372"/>
                <a:gridCol w="859758"/>
                <a:gridCol w="874435"/>
                <a:gridCol w="507019"/>
                <a:gridCol w="586240"/>
                <a:gridCol w="1193327"/>
                <a:gridCol w="565447"/>
              </a:tblGrid>
              <a:tr h="400175">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LinkStateID</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AdvRouter</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Age</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Len</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Sequence</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Metric</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49309">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Router</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98</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36</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8000000B</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49309">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Router</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92</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36</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80000005</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49309">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Network</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10.0.12.2</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98</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32</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80000004</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37" name="燕尾形 25">
            <a:extLst>
              <a:ext uri="{FF2B5EF4-FFF2-40B4-BE49-F238E27FC236}">
                <a16:creationId xmlns:a16="http://schemas.microsoft.com/office/drawing/2014/main" xmlns="" id="{CFAE81EF-8BDB-47A1-86B1-C849371486AA}"/>
              </a:ext>
            </a:extLst>
          </p:cNvPr>
          <p:cNvSpPr/>
          <p:nvPr/>
        </p:nvSpPr>
        <p:spPr bwMode="auto">
          <a:xfrm>
            <a:off x="7819442" y="31475"/>
            <a:ext cx="1836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OSPF Neighbor Table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26">
            <a:extLst>
              <a:ext uri="{FF2B5EF4-FFF2-40B4-BE49-F238E27FC236}">
                <a16:creationId xmlns:a16="http://schemas.microsoft.com/office/drawing/2014/main" xmlns="" id="{FE727D3D-EF9D-4194-989B-32C8361FF1AE}"/>
              </a:ext>
            </a:extLst>
          </p:cNvPr>
          <p:cNvSpPr/>
          <p:nvPr/>
        </p:nvSpPr>
        <p:spPr bwMode="auto">
          <a:xfrm>
            <a:off x="9569191" y="31475"/>
            <a:ext cx="781200" cy="252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LSDB</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燕尾形 27">
            <a:extLst>
              <a:ext uri="{FF2B5EF4-FFF2-40B4-BE49-F238E27FC236}">
                <a16:creationId xmlns:a16="http://schemas.microsoft.com/office/drawing/2014/main" xmlns="" id="{2378338E-6847-4C34-9971-A3A36F713563}"/>
              </a:ext>
            </a:extLst>
          </p:cNvPr>
          <p:cNvSpPr/>
          <p:nvPr/>
        </p:nvSpPr>
        <p:spPr bwMode="auto">
          <a:xfrm>
            <a:off x="10264140" y="31475"/>
            <a:ext cx="1728000"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OSPF Routing Table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03762126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451877" y="1242453"/>
            <a:ext cx="11306175" cy="2408712"/>
          </a:xfrm>
        </p:spPr>
        <p:txBody>
          <a:bodyPr/>
          <a:lstStyle/>
          <a:p>
            <a:pPr marL="0" indent="0">
              <a:buNone/>
            </a:pPr>
            <a:r>
              <a:rPr lang="en-US" altLang="zh-CN" sz="1800" dirty="0" smtClean="0">
                <a:sym typeface="Huawei Sans" panose="020C0503030203020204" pitchFamily="34" charset="0"/>
              </a:rPr>
              <a:t>Pay attention to the following information about the OSPF routing table:</a:t>
            </a:r>
          </a:p>
          <a:p>
            <a:pPr lvl="1"/>
            <a:r>
              <a:rPr lang="en-US" altLang="zh-CN" sz="1600" dirty="0" smtClean="0">
                <a:sym typeface="Huawei Sans" panose="020C0503030203020204" pitchFamily="34" charset="0"/>
              </a:rPr>
              <a:t>The OSPF routing table and the router routing table are different. In this example, the OSPF routing table contains three routes.</a:t>
            </a:r>
          </a:p>
          <a:p>
            <a:pPr lvl="1"/>
            <a:r>
              <a:rPr lang="en-US" altLang="zh-CN" sz="1600" dirty="0" smtClean="0">
                <a:sym typeface="Huawei Sans" panose="020C0503030203020204" pitchFamily="34" charset="0"/>
              </a:rPr>
              <a:t>An OSPF routing table contains information that guides packet forwarding, for example, destination, cost, and next hop.</a:t>
            </a:r>
          </a:p>
          <a:p>
            <a:pPr lvl="1"/>
            <a:r>
              <a:rPr lang="en-US" altLang="zh-CN" sz="1600" dirty="0" smtClean="0">
                <a:sym typeface="Huawei Sans" panose="020C0503030203020204" pitchFamily="34" charset="0"/>
              </a:rPr>
              <a:t>You can run the </a:t>
            </a:r>
            <a:r>
              <a:rPr lang="en-US" altLang="zh-CN" sz="1600" b="1" dirty="0" smtClean="0">
                <a:sym typeface="Huawei Sans" panose="020C0503030203020204" pitchFamily="34" charset="0"/>
              </a:rPr>
              <a:t>display ip routing-table </a:t>
            </a:r>
            <a:r>
              <a:rPr lang="en-US" altLang="zh-CN" sz="1600" dirty="0" smtClean="0">
                <a:sym typeface="Huawei Sans" panose="020C0503030203020204" pitchFamily="34" charset="0"/>
              </a:rPr>
              <a:t>command to check the OSPF routing table.</a:t>
            </a:r>
          </a:p>
          <a:p>
            <a:endParaRPr lang="zh-CN" altLang="en-US" sz="1800" dirty="0"/>
          </a:p>
        </p:txBody>
      </p:sp>
      <p:sp>
        <p:nvSpPr>
          <p:cNvPr id="4" name="标题 3"/>
          <p:cNvSpPr>
            <a:spLocks noGrp="1"/>
          </p:cNvSpPr>
          <p:nvPr>
            <p:ph type="title"/>
          </p:nvPr>
        </p:nvSpPr>
        <p:spPr/>
        <p:txBody>
          <a:bodyPr/>
          <a:lstStyle/>
          <a:p>
            <a:r>
              <a:rPr lang="en-US" dirty="0" smtClean="0">
                <a:sym typeface="Huawei Sans" panose="020C0503030203020204" pitchFamily="34" charset="0"/>
              </a:rPr>
              <a:t>Three OSPF Tables: OSPF Routing Table</a:t>
            </a:r>
            <a:endParaRPr lang="en-US" dirty="0">
              <a:sym typeface="Huawei Sans" panose="020C0503030203020204" pitchFamily="34" charset="0"/>
            </a:endParaRPr>
          </a:p>
        </p:txBody>
      </p:sp>
      <p:sp>
        <p:nvSpPr>
          <p:cNvPr id="3" name="文本框 2"/>
          <p:cNvSpPr txBox="1"/>
          <p:nvPr/>
        </p:nvSpPr>
        <p:spPr>
          <a:xfrm>
            <a:off x="5639565" y="3654805"/>
            <a:ext cx="5319588" cy="2686001"/>
          </a:xfrm>
          <a:prstGeom prst="rect">
            <a:avLst/>
          </a:prstGeom>
          <a:solidFill>
            <a:srgbClr val="F4FBFE"/>
          </a:solidFill>
          <a:ln>
            <a:solidFill>
              <a:srgbClr val="99DFF9"/>
            </a:solidFill>
          </a:ln>
        </p:spPr>
        <p:txBody>
          <a:bodyPr wrap="square" rtlCol="0">
            <a:noAutofit/>
          </a:bodyPr>
          <a:lstStyle>
            <a:defPPr>
              <a:defRPr lang="en-US"/>
            </a:defPPr>
            <a:lvl1pPr fontAlgn="auto">
              <a:lnSpc>
                <a:spcPct val="130000"/>
              </a:lnSpc>
              <a:spcBef>
                <a:spcPts val="0"/>
              </a:spcBef>
              <a:spcAft>
                <a:spcPts val="0"/>
              </a:spcAft>
              <a:defRPr sz="1400">
                <a:latin typeface="Arial" panose="020C0503030203020204" pitchFamily="34" charset="0"/>
                <a:ea typeface="方正兰亭黑简体" panose="02000000000000000000" pitchFamily="2" charset="-122"/>
                <a:cs typeface="Courier New" panose="02070309020205020404" pitchFamily="49" charset="0"/>
              </a:defRPr>
            </a:lvl1pPr>
          </a:lstStyle>
          <a:p>
            <a:pPr fontAlgn="ctr"/>
            <a:r>
              <a:rPr lang="en-US" sz="1200" dirty="0" smtClean="0">
                <a:latin typeface="Huawei Sans" panose="020C0503030203020204" pitchFamily="34" charset="0"/>
                <a:sym typeface="Huawei Sans" panose="020C0503030203020204" pitchFamily="34" charset="0"/>
              </a:rPr>
              <a:t>&lt;R1&gt; </a:t>
            </a:r>
            <a:r>
              <a:rPr lang="en-US" sz="1200" dirty="0" smtClean="0">
                <a:solidFill>
                  <a:srgbClr val="EC7061"/>
                </a:solidFill>
                <a:latin typeface="Huawei Sans" panose="020C0503030203020204" pitchFamily="34" charset="0"/>
                <a:sym typeface="Huawei Sans" panose="020C0503030203020204" pitchFamily="34" charset="0"/>
              </a:rPr>
              <a:t>display </a:t>
            </a:r>
            <a:r>
              <a:rPr lang="en-US" sz="1200" dirty="0" err="1" smtClean="0">
                <a:solidFill>
                  <a:srgbClr val="EC7061"/>
                </a:solidFill>
                <a:latin typeface="Huawei Sans" panose="020C0503030203020204" pitchFamily="34" charset="0"/>
                <a:sym typeface="Huawei Sans" panose="020C0503030203020204" pitchFamily="34" charset="0"/>
              </a:rPr>
              <a:t>ospf</a:t>
            </a:r>
            <a:r>
              <a:rPr lang="en-US" sz="1200" dirty="0" smtClean="0">
                <a:solidFill>
                  <a:srgbClr val="EC7061"/>
                </a:solidFill>
                <a:latin typeface="Huawei Sans" panose="020C0503030203020204" pitchFamily="34" charset="0"/>
                <a:sym typeface="Huawei Sans" panose="020C0503030203020204" pitchFamily="34" charset="0"/>
              </a:rPr>
              <a:t> routing          </a:t>
            </a:r>
          </a:p>
          <a:p>
            <a:pPr fontAlgn="ctr"/>
            <a:r>
              <a:rPr lang="en-US" sz="1200" dirty="0" smtClean="0">
                <a:latin typeface="Huawei Sans" panose="020C0503030203020204" pitchFamily="34" charset="0"/>
                <a:sym typeface="Huawei Sans" panose="020C0503030203020204" pitchFamily="34" charset="0"/>
              </a:rPr>
              <a:t>OSPF Process 1 with Router ID 10.0.1.1                  </a:t>
            </a:r>
            <a:endParaRPr lang="en-US" altLang="zh-CN" sz="1200" dirty="0" smtClean="0">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sym typeface="Huawei Sans" panose="020C0503030203020204" pitchFamily="34" charset="0"/>
              </a:rPr>
              <a:t>Routing Tables </a:t>
            </a:r>
          </a:p>
          <a:p>
            <a:pPr fontAlgn="ctr"/>
            <a:r>
              <a:rPr lang="en-US" sz="1200" dirty="0" smtClean="0">
                <a:latin typeface="Huawei Sans" panose="020C0503030203020204" pitchFamily="34" charset="0"/>
                <a:sym typeface="Huawei Sans" panose="020C0503030203020204" pitchFamily="34" charset="0"/>
              </a:rPr>
              <a:t>Routing for Network </a:t>
            </a:r>
          </a:p>
          <a:p>
            <a:pPr fontAlgn="ctr"/>
            <a:r>
              <a:rPr lang="en-US" sz="1200" dirty="0" smtClean="0">
                <a:solidFill>
                  <a:srgbClr val="EC7061"/>
                </a:solidFill>
                <a:latin typeface="Huawei Sans" panose="020C0503030203020204" pitchFamily="34" charset="0"/>
                <a:sym typeface="Huawei Sans" panose="020C0503030203020204" pitchFamily="34" charset="0"/>
              </a:rPr>
              <a:t>Destination</a:t>
            </a:r>
            <a:r>
              <a:rPr lang="en-US" sz="1200" dirty="0" smtClean="0">
                <a:latin typeface="Huawei Sans" panose="020C0503030203020204" pitchFamily="34" charset="0"/>
                <a:sym typeface="Huawei Sans" panose="020C0503030203020204" pitchFamily="34" charset="0"/>
              </a:rPr>
              <a:t>        </a:t>
            </a:r>
            <a:r>
              <a:rPr lang="en-US" sz="1200" dirty="0" smtClean="0">
                <a:solidFill>
                  <a:srgbClr val="EC7061"/>
                </a:solidFill>
                <a:latin typeface="Huawei Sans" panose="020C0503030203020204" pitchFamily="34" charset="0"/>
                <a:sym typeface="Huawei Sans" panose="020C0503030203020204" pitchFamily="34" charset="0"/>
              </a:rPr>
              <a:t>Cost</a:t>
            </a:r>
            <a:r>
              <a:rPr lang="en-US" sz="1200" dirty="0" smtClean="0">
                <a:latin typeface="Huawei Sans" panose="020C0503030203020204" pitchFamily="34" charset="0"/>
                <a:sym typeface="Huawei Sans" panose="020C0503030203020204" pitchFamily="34" charset="0"/>
              </a:rPr>
              <a:t>  Type       </a:t>
            </a:r>
            <a:r>
              <a:rPr lang="en-US" sz="1200" dirty="0" err="1" smtClean="0">
                <a:solidFill>
                  <a:srgbClr val="EC7061"/>
                </a:solidFill>
                <a:latin typeface="Huawei Sans" panose="020C0503030203020204" pitchFamily="34" charset="0"/>
                <a:sym typeface="Huawei Sans" panose="020C0503030203020204" pitchFamily="34" charset="0"/>
              </a:rPr>
              <a:t>NextHop</a:t>
            </a:r>
            <a:r>
              <a:rPr lang="en-US" sz="1200" dirty="0" smtClean="0">
                <a:latin typeface="Huawei Sans" panose="020C0503030203020204" pitchFamily="34" charset="0"/>
                <a:sym typeface="Huawei Sans" panose="020C0503030203020204" pitchFamily="34" charset="0"/>
              </a:rPr>
              <a:t>         </a:t>
            </a:r>
            <a:r>
              <a:rPr lang="en-US" sz="1200" dirty="0" err="1" smtClean="0">
                <a:latin typeface="Huawei Sans" panose="020C0503030203020204" pitchFamily="34" charset="0"/>
                <a:sym typeface="Huawei Sans" panose="020C0503030203020204" pitchFamily="34" charset="0"/>
              </a:rPr>
              <a:t>AdvRouter</a:t>
            </a:r>
            <a:r>
              <a:rPr lang="en-US" sz="1200" dirty="0" smtClean="0">
                <a:latin typeface="Huawei Sans" panose="020C0503030203020204" pitchFamily="34" charset="0"/>
                <a:sym typeface="Huawei Sans" panose="020C0503030203020204" pitchFamily="34" charset="0"/>
              </a:rPr>
              <a:t>       Area </a:t>
            </a:r>
          </a:p>
          <a:p>
            <a:pPr fontAlgn="ctr"/>
            <a:r>
              <a:rPr lang="en-US" sz="1200" dirty="0" smtClean="0">
                <a:latin typeface="Huawei Sans" panose="020C0503030203020204" pitchFamily="34" charset="0"/>
                <a:sym typeface="Huawei Sans" panose="020C0503030203020204" pitchFamily="34" charset="0"/>
              </a:rPr>
              <a:t>10.0.1.1/32           0     stub        10.0.1.1            10.0.1.1          0.0.0.0</a:t>
            </a:r>
          </a:p>
          <a:p>
            <a:pPr fontAlgn="ctr"/>
            <a:r>
              <a:rPr lang="en-US" sz="1200" dirty="0" smtClean="0">
                <a:latin typeface="Huawei Sans" panose="020C0503030203020204" pitchFamily="34" charset="0"/>
                <a:sym typeface="Huawei Sans" panose="020C0503030203020204" pitchFamily="34" charset="0"/>
              </a:rPr>
              <a:t>10.1.12.0/20         1    Transit     10.0.12.1          10.0.1.1          0.0.0.0 </a:t>
            </a:r>
          </a:p>
          <a:p>
            <a:pPr fontAlgn="ctr"/>
            <a:r>
              <a:rPr lang="en-US" sz="1200" dirty="0" smtClean="0">
                <a:latin typeface="Huawei Sans" panose="020C0503030203020204" pitchFamily="34" charset="0"/>
                <a:sym typeface="Huawei Sans" panose="020C0503030203020204" pitchFamily="34" charset="0"/>
              </a:rPr>
              <a:t>10.0.2.2/32           1     stub        10.0.12.2          10.0.2.2          0.0.0.0 </a:t>
            </a:r>
          </a:p>
          <a:p>
            <a:pPr fontAlgn="ctr"/>
            <a:endParaRPr lang="en-US" altLang="zh-CN" sz="1200" dirty="0" smtClean="0">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sym typeface="Huawei Sans" panose="020C0503030203020204" pitchFamily="34" charset="0"/>
              </a:rPr>
              <a:t>Total Nets: 3 </a:t>
            </a:r>
          </a:p>
          <a:p>
            <a:pPr fontAlgn="ctr"/>
            <a:r>
              <a:rPr lang="en-US" sz="1200" dirty="0" smtClean="0">
                <a:latin typeface="Huawei Sans" panose="020C0503030203020204" pitchFamily="34" charset="0"/>
                <a:sym typeface="Huawei Sans" panose="020C0503030203020204" pitchFamily="34" charset="0"/>
              </a:rPr>
              <a:t>Intra Area: 3  Inter Area: 0  ASE: 0  NSSA: 0</a:t>
            </a:r>
            <a:endParaRPr lang="en-US" altLang="zh-CN" sz="1200" dirty="0">
              <a:latin typeface="Huawei Sans" panose="020C0503030203020204" pitchFamily="34" charset="0"/>
              <a:sym typeface="Huawei Sans" panose="020C0503030203020204" pitchFamily="34" charset="0"/>
            </a:endParaRPr>
          </a:p>
        </p:txBody>
      </p:sp>
      <p:sp>
        <p:nvSpPr>
          <p:cNvPr id="48" name="圆角矩形 6">
            <a:extLst>
              <a:ext uri="{FF2B5EF4-FFF2-40B4-BE49-F238E27FC236}">
                <a16:creationId xmlns:a16="http://schemas.microsoft.com/office/drawing/2014/main" xmlns="" id="{8291513E-720F-45D8-B498-195BA5E55003}"/>
              </a:ext>
            </a:extLst>
          </p:cNvPr>
          <p:cNvSpPr/>
          <p:nvPr/>
        </p:nvSpPr>
        <p:spPr>
          <a:xfrm>
            <a:off x="795133" y="3724875"/>
            <a:ext cx="2466331" cy="326291"/>
          </a:xfrm>
          <a:prstGeom prst="roundRect">
            <a:avLst>
              <a:gd name="adj" fmla="val 2303"/>
            </a:avLst>
          </a:prstGeom>
          <a:solidFill>
            <a:srgbClr val="F4FBFE"/>
          </a:solidFill>
          <a:ln>
            <a:solidFill>
              <a:srgbClr val="99DFF9"/>
            </a:solidFill>
          </a:ln>
        </p:spPr>
        <p:txBody>
          <a:bodyPr wrap="square" rtlCol="0">
            <a:spAutoFit/>
          </a:bodyPr>
          <a:lstStyle/>
          <a:p>
            <a:pPr fontAlgn="ctr"/>
            <a:r>
              <a:rPr lang="en-US" sz="15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[R1]display </a:t>
            </a:r>
            <a:r>
              <a:rPr lang="en-US" sz="1500" dirty="0" err="1"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r>
              <a:rPr lang="en-US" sz="15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routing</a:t>
            </a:r>
            <a:endParaRPr lang="en-US" altLang="zh-CN" sz="15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cxnSp>
        <p:nvCxnSpPr>
          <p:cNvPr id="24" name="直接连接符 23">
            <a:extLst>
              <a:ext uri="{FF2B5EF4-FFF2-40B4-BE49-F238E27FC236}">
                <a16:creationId xmlns:a16="http://schemas.microsoft.com/office/drawing/2014/main" xmlns="" id="{8C6142E0-E9A4-47F3-9BC2-9D13F88DFFAE}"/>
              </a:ext>
            </a:extLst>
          </p:cNvPr>
          <p:cNvCxnSpPr>
            <a:cxnSpLocks/>
            <a:stCxn id="29" idx="1"/>
            <a:endCxn id="26" idx="3"/>
          </p:cNvCxnSpPr>
          <p:nvPr/>
        </p:nvCxnSpPr>
        <p:spPr>
          <a:xfrm flipH="1">
            <a:off x="1650335" y="4957207"/>
            <a:ext cx="271414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xmlns="" id="{4BDB4F4C-5120-4E9D-9DCB-70A15468A762}"/>
              </a:ext>
            </a:extLst>
          </p:cNvPr>
          <p:cNvGrpSpPr/>
          <p:nvPr/>
        </p:nvGrpSpPr>
        <p:grpSpPr>
          <a:xfrm>
            <a:off x="1110335" y="4735807"/>
            <a:ext cx="707171" cy="825430"/>
            <a:chOff x="1669180" y="4735807"/>
            <a:chExt cx="707171" cy="825430"/>
          </a:xfrm>
        </p:grpSpPr>
        <p:pic>
          <p:nvPicPr>
            <p:cNvPr id="26" name="图片 25">
              <a:extLst>
                <a:ext uri="{FF2B5EF4-FFF2-40B4-BE49-F238E27FC236}">
                  <a16:creationId xmlns:a16="http://schemas.microsoft.com/office/drawing/2014/main" xmlns="" id="{B685A60E-5DAE-4260-8031-D8C1E5429CE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69180" y="4735807"/>
              <a:ext cx="540000" cy="442800"/>
            </a:xfrm>
            <a:prstGeom prst="rect">
              <a:avLst/>
            </a:prstGeom>
          </p:spPr>
        </p:pic>
        <p:sp>
          <p:nvSpPr>
            <p:cNvPr id="27" name="文本框 26">
              <a:extLst>
                <a:ext uri="{FF2B5EF4-FFF2-40B4-BE49-F238E27FC236}">
                  <a16:creationId xmlns:a16="http://schemas.microsoft.com/office/drawing/2014/main" xmlns="" id="{B2833927-D4A6-4E51-BBBE-263BBB9B87DC}"/>
                </a:ext>
              </a:extLst>
            </p:cNvPr>
            <p:cNvSpPr txBox="1"/>
            <p:nvPr/>
          </p:nvSpPr>
          <p:spPr>
            <a:xfrm>
              <a:off x="1727422" y="5222683"/>
              <a:ext cx="648929" cy="338554"/>
            </a:xfrm>
            <a:prstGeom prst="rect">
              <a:avLst/>
            </a:prstGeom>
            <a:noFill/>
          </p:spPr>
          <p:txBody>
            <a:bodyPr wrap="square" rtlCol="0">
              <a:spAutoFit/>
            </a:bodyPr>
            <a:lstStyle/>
            <a:p>
              <a:pPr fontAlgn="ctr"/>
              <a:r>
                <a:rPr lang="en-US" sz="16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8" name="组合 27">
            <a:extLst>
              <a:ext uri="{FF2B5EF4-FFF2-40B4-BE49-F238E27FC236}">
                <a16:creationId xmlns:a16="http://schemas.microsoft.com/office/drawing/2014/main" xmlns="" id="{22D0218B-A212-4442-9828-7CF207CEB261}"/>
              </a:ext>
            </a:extLst>
          </p:cNvPr>
          <p:cNvGrpSpPr/>
          <p:nvPr/>
        </p:nvGrpSpPr>
        <p:grpSpPr>
          <a:xfrm>
            <a:off x="4364476" y="4735807"/>
            <a:ext cx="755532" cy="809561"/>
            <a:chOff x="4794368" y="4735807"/>
            <a:chExt cx="755532" cy="809561"/>
          </a:xfrm>
        </p:grpSpPr>
        <p:pic>
          <p:nvPicPr>
            <p:cNvPr id="29" name="图片 28">
              <a:extLst>
                <a:ext uri="{FF2B5EF4-FFF2-40B4-BE49-F238E27FC236}">
                  <a16:creationId xmlns:a16="http://schemas.microsoft.com/office/drawing/2014/main" xmlns="" id="{A00F1D85-B1E9-4BEE-8E25-16F9664B96C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94368" y="4735807"/>
              <a:ext cx="540000" cy="442800"/>
            </a:xfrm>
            <a:prstGeom prst="rect">
              <a:avLst/>
            </a:prstGeom>
          </p:spPr>
        </p:pic>
        <p:sp>
          <p:nvSpPr>
            <p:cNvPr id="31" name="文本框 30">
              <a:extLst>
                <a:ext uri="{FF2B5EF4-FFF2-40B4-BE49-F238E27FC236}">
                  <a16:creationId xmlns:a16="http://schemas.microsoft.com/office/drawing/2014/main" xmlns="" id="{F597C5D5-E42F-499E-A68C-6951A7BC2728}"/>
                </a:ext>
              </a:extLst>
            </p:cNvPr>
            <p:cNvSpPr txBox="1"/>
            <p:nvPr/>
          </p:nvSpPr>
          <p:spPr>
            <a:xfrm>
              <a:off x="4844434" y="5206814"/>
              <a:ext cx="705466"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2" name="文本框 31">
            <a:extLst>
              <a:ext uri="{FF2B5EF4-FFF2-40B4-BE49-F238E27FC236}">
                <a16:creationId xmlns:a16="http://schemas.microsoft.com/office/drawing/2014/main" xmlns="" id="{CE38FD0E-6EA9-4F0A-BAB7-EE4CD6C6B093}"/>
              </a:ext>
            </a:extLst>
          </p:cNvPr>
          <p:cNvSpPr txBox="1"/>
          <p:nvPr/>
        </p:nvSpPr>
        <p:spPr>
          <a:xfrm>
            <a:off x="699897" y="4273853"/>
            <a:ext cx="2057417"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Router ID:10.0.1.1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a:extLst>
              <a:ext uri="{FF2B5EF4-FFF2-40B4-BE49-F238E27FC236}">
                <a16:creationId xmlns:a16="http://schemas.microsoft.com/office/drawing/2014/main" xmlns="" id="{30CAEF4D-41FC-4DCA-8C0E-0954B29082E5}"/>
              </a:ext>
            </a:extLst>
          </p:cNvPr>
          <p:cNvSpPr txBox="1"/>
          <p:nvPr/>
        </p:nvSpPr>
        <p:spPr>
          <a:xfrm>
            <a:off x="3769481" y="4278991"/>
            <a:ext cx="1903174"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Router ID:10.0.2.2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a:extLst>
              <a:ext uri="{FF2B5EF4-FFF2-40B4-BE49-F238E27FC236}">
                <a16:creationId xmlns:a16="http://schemas.microsoft.com/office/drawing/2014/main" xmlns="" id="{A840B312-E016-4F34-A2CA-7E8221084076}"/>
              </a:ext>
            </a:extLst>
          </p:cNvPr>
          <p:cNvSpPr txBox="1"/>
          <p:nvPr/>
        </p:nvSpPr>
        <p:spPr>
          <a:xfrm>
            <a:off x="3327699" y="5220156"/>
            <a:ext cx="1210291"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10.0.12.2/30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0" name="组合 49">
            <a:extLst>
              <a:ext uri="{FF2B5EF4-FFF2-40B4-BE49-F238E27FC236}">
                <a16:creationId xmlns:a16="http://schemas.microsoft.com/office/drawing/2014/main" xmlns="" id="{B3D91981-406D-44B8-963C-D3E2E5C33184}"/>
              </a:ext>
            </a:extLst>
          </p:cNvPr>
          <p:cNvGrpSpPr/>
          <p:nvPr/>
        </p:nvGrpSpPr>
        <p:grpSpPr>
          <a:xfrm>
            <a:off x="1622908" y="4974560"/>
            <a:ext cx="1903174" cy="567904"/>
            <a:chOff x="2134861" y="4974560"/>
            <a:chExt cx="1903174" cy="567904"/>
          </a:xfrm>
        </p:grpSpPr>
        <p:sp>
          <p:nvSpPr>
            <p:cNvPr id="51" name="文本框 50">
              <a:extLst>
                <a:ext uri="{FF2B5EF4-FFF2-40B4-BE49-F238E27FC236}">
                  <a16:creationId xmlns:a16="http://schemas.microsoft.com/office/drawing/2014/main" xmlns="" id="{1EB0E0B0-9FF5-4FC5-8F42-8AE092A79DF7}"/>
                </a:ext>
              </a:extLst>
            </p:cNvPr>
            <p:cNvSpPr txBox="1"/>
            <p:nvPr/>
          </p:nvSpPr>
          <p:spPr>
            <a:xfrm>
              <a:off x="2134861" y="5234687"/>
              <a:ext cx="1903174"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10.0.12.1/30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a:extLst>
                <a:ext uri="{FF2B5EF4-FFF2-40B4-BE49-F238E27FC236}">
                  <a16:creationId xmlns:a16="http://schemas.microsoft.com/office/drawing/2014/main" xmlns="" id="{36277F9D-001D-4D67-B7EF-2F50C1BA6107}"/>
                </a:ext>
              </a:extLst>
            </p:cNvPr>
            <p:cNvSpPr txBox="1"/>
            <p:nvPr/>
          </p:nvSpPr>
          <p:spPr>
            <a:xfrm>
              <a:off x="2201974" y="4974560"/>
              <a:ext cx="1057993"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GE1/0/0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3" name="文本框 52">
            <a:extLst>
              <a:ext uri="{FF2B5EF4-FFF2-40B4-BE49-F238E27FC236}">
                <a16:creationId xmlns:a16="http://schemas.microsoft.com/office/drawing/2014/main" xmlns="" id="{2A9C349D-638A-4AD8-B993-3E18068BAAF3}"/>
              </a:ext>
            </a:extLst>
          </p:cNvPr>
          <p:cNvSpPr txBox="1"/>
          <p:nvPr/>
        </p:nvSpPr>
        <p:spPr>
          <a:xfrm>
            <a:off x="3479998" y="4974560"/>
            <a:ext cx="1057993"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GE1/0/0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Right Arrow 157"/>
          <p:cNvSpPr/>
          <p:nvPr/>
        </p:nvSpPr>
        <p:spPr>
          <a:xfrm>
            <a:off x="4397396" y="3786957"/>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5">
            <a:extLst>
              <a:ext uri="{FF2B5EF4-FFF2-40B4-BE49-F238E27FC236}">
                <a16:creationId xmlns:a16="http://schemas.microsoft.com/office/drawing/2014/main" xmlns="" id="{CFAE81EF-8BDB-47A1-86B1-C849371486AA}"/>
              </a:ext>
            </a:extLst>
          </p:cNvPr>
          <p:cNvSpPr/>
          <p:nvPr/>
        </p:nvSpPr>
        <p:spPr bwMode="auto">
          <a:xfrm>
            <a:off x="7819442" y="31475"/>
            <a:ext cx="1836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OSPF Neighbor Table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26">
            <a:extLst>
              <a:ext uri="{FF2B5EF4-FFF2-40B4-BE49-F238E27FC236}">
                <a16:creationId xmlns:a16="http://schemas.microsoft.com/office/drawing/2014/main" xmlns="" id="{FE727D3D-EF9D-4194-989B-32C8361FF1AE}"/>
              </a:ext>
            </a:extLst>
          </p:cNvPr>
          <p:cNvSpPr/>
          <p:nvPr/>
        </p:nvSpPr>
        <p:spPr bwMode="auto">
          <a:xfrm>
            <a:off x="9569191" y="31475"/>
            <a:ext cx="7812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LSDB</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燕尾形 27">
            <a:extLst>
              <a:ext uri="{FF2B5EF4-FFF2-40B4-BE49-F238E27FC236}">
                <a16:creationId xmlns:a16="http://schemas.microsoft.com/office/drawing/2014/main" xmlns="" id="{2378338E-6847-4C34-9971-A3A36F713563}"/>
              </a:ext>
            </a:extLst>
          </p:cNvPr>
          <p:cNvSpPr/>
          <p:nvPr/>
        </p:nvSpPr>
        <p:spPr bwMode="auto">
          <a:xfrm>
            <a:off x="10264140" y="31475"/>
            <a:ext cx="1728000" cy="252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OSPF Routing Table</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255383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梯形 24"/>
          <p:cNvSpPr/>
          <p:nvPr/>
        </p:nvSpPr>
        <p:spPr>
          <a:xfrm>
            <a:off x="6440322" y="3355934"/>
            <a:ext cx="4921746" cy="662948"/>
          </a:xfrm>
          <a:custGeom>
            <a:avLst/>
            <a:gdLst>
              <a:gd name="connsiteX0" fmla="*/ 0 w 2233136"/>
              <a:gd name="connsiteY0" fmla="*/ 608357 h 608357"/>
              <a:gd name="connsiteX1" fmla="*/ 209907 w 2233136"/>
              <a:gd name="connsiteY1" fmla="*/ 0 h 608357"/>
              <a:gd name="connsiteX2" fmla="*/ 2023229 w 2233136"/>
              <a:gd name="connsiteY2" fmla="*/ 0 h 608357"/>
              <a:gd name="connsiteX3" fmla="*/ 2233136 w 2233136"/>
              <a:gd name="connsiteY3" fmla="*/ 608357 h 608357"/>
              <a:gd name="connsiteX4" fmla="*/ 0 w 2233136"/>
              <a:gd name="connsiteY4" fmla="*/ 608357 h 608357"/>
              <a:gd name="connsiteX0" fmla="*/ 0 w 3570617"/>
              <a:gd name="connsiteY0" fmla="*/ 662948 h 662948"/>
              <a:gd name="connsiteX1" fmla="*/ 1547388 w 3570617"/>
              <a:gd name="connsiteY1" fmla="*/ 0 h 662948"/>
              <a:gd name="connsiteX2" fmla="*/ 3360710 w 3570617"/>
              <a:gd name="connsiteY2" fmla="*/ 0 h 662948"/>
              <a:gd name="connsiteX3" fmla="*/ 3570617 w 3570617"/>
              <a:gd name="connsiteY3" fmla="*/ 608357 h 662948"/>
              <a:gd name="connsiteX4" fmla="*/ 0 w 3570617"/>
              <a:gd name="connsiteY4" fmla="*/ 662948 h 662948"/>
              <a:gd name="connsiteX0" fmla="*/ 0 w 4908098"/>
              <a:gd name="connsiteY0" fmla="*/ 662948 h 662948"/>
              <a:gd name="connsiteX1" fmla="*/ 1547388 w 4908098"/>
              <a:gd name="connsiteY1" fmla="*/ 0 h 662948"/>
              <a:gd name="connsiteX2" fmla="*/ 3360710 w 4908098"/>
              <a:gd name="connsiteY2" fmla="*/ 0 h 662948"/>
              <a:gd name="connsiteX3" fmla="*/ 4908098 w 4908098"/>
              <a:gd name="connsiteY3" fmla="*/ 608357 h 662948"/>
              <a:gd name="connsiteX4" fmla="*/ 0 w 4908098"/>
              <a:gd name="connsiteY4" fmla="*/ 662948 h 662948"/>
              <a:gd name="connsiteX0" fmla="*/ 0 w 4921746"/>
              <a:gd name="connsiteY0" fmla="*/ 662948 h 662948"/>
              <a:gd name="connsiteX1" fmla="*/ 1547388 w 4921746"/>
              <a:gd name="connsiteY1" fmla="*/ 0 h 662948"/>
              <a:gd name="connsiteX2" fmla="*/ 3360710 w 4921746"/>
              <a:gd name="connsiteY2" fmla="*/ 0 h 662948"/>
              <a:gd name="connsiteX3" fmla="*/ 4921746 w 4921746"/>
              <a:gd name="connsiteY3" fmla="*/ 635653 h 662948"/>
              <a:gd name="connsiteX4" fmla="*/ 0 w 4921746"/>
              <a:gd name="connsiteY4" fmla="*/ 662948 h 662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1746" h="662948">
                <a:moveTo>
                  <a:pt x="0" y="662948"/>
                </a:moveTo>
                <a:lnTo>
                  <a:pt x="1547388" y="0"/>
                </a:lnTo>
                <a:lnTo>
                  <a:pt x="3360710" y="0"/>
                </a:lnTo>
                <a:lnTo>
                  <a:pt x="4921746" y="635653"/>
                </a:lnTo>
                <a:lnTo>
                  <a:pt x="0" y="662948"/>
                </a:lnTo>
                <a:close/>
              </a:path>
            </a:pathLst>
          </a:custGeom>
          <a:gradFill flip="none" rotWithShape="1">
            <a:gsLst>
              <a:gs pos="0">
                <a:schemeClr val="bg1"/>
              </a:gs>
              <a:gs pos="100000">
                <a:srgbClr val="00B0F0">
                  <a:alpha val="26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占位符 4"/>
          <p:cNvSpPr>
            <a:spLocks noGrp="1"/>
          </p:cNvSpPr>
          <p:nvPr>
            <p:ph type="body" sz="quarter" idx="10"/>
          </p:nvPr>
        </p:nvSpPr>
        <p:spPr>
          <a:xfrm>
            <a:off x="451877" y="1242453"/>
            <a:ext cx="11306175" cy="1271626"/>
          </a:xfrm>
        </p:spPr>
        <p:txBody>
          <a:bodyPr/>
          <a:lstStyle/>
          <a:p>
            <a:r>
              <a:rPr lang="en-US" sz="1800" smtClean="0">
                <a:sym typeface="Huawei Sans" panose="020C0503030203020204" pitchFamily="34" charset="0"/>
              </a:rPr>
              <a:t>OSPF defines five types of packets. Different types of OSPF packets have the same header format.</a:t>
            </a:r>
            <a:endParaRPr lang="en-US" altLang="zh-CN" sz="1800" smtClean="0">
              <a:sym typeface="Huawei Sans" panose="020C0503030203020204" pitchFamily="34" charset="0"/>
            </a:endParaRPr>
          </a:p>
          <a:p>
            <a:r>
              <a:rPr lang="en-US" sz="1800" smtClean="0">
                <a:sym typeface="Huawei Sans" panose="020C0503030203020204" pitchFamily="34" charset="0"/>
              </a:rPr>
              <a:t>OSPF packets are encapsulated in IP packets. The protocol number in the IP header of OSPF packets is 89.</a:t>
            </a:r>
            <a:endParaRPr lang="en-US" altLang="zh-CN" sz="1800" smtClean="0">
              <a:sym typeface="Huawei Sans" panose="020C0503030203020204" pitchFamily="34" charset="0"/>
            </a:endParaRPr>
          </a:p>
          <a:p>
            <a:endParaRPr lang="en-US" altLang="zh-CN" sz="1800" dirty="0">
              <a:sym typeface="Huawei Sans" panose="020C0503030203020204" pitchFamily="34" charset="0"/>
            </a:endParaRPr>
          </a:p>
        </p:txBody>
      </p:sp>
      <p:sp>
        <p:nvSpPr>
          <p:cNvPr id="40" name="标题 39"/>
          <p:cNvSpPr>
            <a:spLocks noGrp="1"/>
          </p:cNvSpPr>
          <p:nvPr>
            <p:ph type="title"/>
          </p:nvPr>
        </p:nvSpPr>
        <p:spPr/>
        <p:txBody>
          <a:bodyPr/>
          <a:lstStyle/>
          <a:p>
            <a:r>
              <a:rPr lang="en-US" smtClean="0">
                <a:sym typeface="Huawei Sans" panose="020C0503030203020204" pitchFamily="34" charset="0"/>
              </a:rPr>
              <a:t>OSPF Packet Format and Type</a:t>
            </a:r>
            <a:endParaRPr lang="en-US" altLang="zh-CN" dirty="0">
              <a:sym typeface="Huawei Sans" panose="020C0503030203020204" pitchFamily="34" charset="0"/>
            </a:endParaRPr>
          </a:p>
        </p:txBody>
      </p:sp>
      <p:graphicFrame>
        <p:nvGraphicFramePr>
          <p:cNvPr id="42" name="表格 41"/>
          <p:cNvGraphicFramePr>
            <a:graphicFrameLocks noGrp="1"/>
          </p:cNvGraphicFramePr>
          <p:nvPr>
            <p:extLst>
              <p:ext uri="{D42A27DB-BD31-4B8C-83A1-F6EECF244321}">
                <p14:modId xmlns:p14="http://schemas.microsoft.com/office/powerpoint/2010/main" val="908579248"/>
              </p:ext>
            </p:extLst>
          </p:nvPr>
        </p:nvGraphicFramePr>
        <p:xfrm>
          <a:off x="551745" y="3273979"/>
          <a:ext cx="5646424" cy="2821340"/>
        </p:xfrm>
        <a:graphic>
          <a:graphicData uri="http://schemas.openxmlformats.org/drawingml/2006/table">
            <a:tbl>
              <a:tblPr/>
              <a:tblGrid>
                <a:gridCol w="907117"/>
                <a:gridCol w="2065140"/>
                <a:gridCol w="2674167"/>
              </a:tblGrid>
              <a:tr h="374350">
                <a:tc>
                  <a:txBody>
                    <a:bodyPr/>
                    <a:lstStyle/>
                    <a:p>
                      <a:pPr marL="0" algn="ctr" defTabSz="914034" rtl="0" eaLnBrk="1" fontAlgn="ctr" latinLnBrk="0" hangingPunct="1"/>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a:t>
                      </a:r>
                      <a:endPar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marL="0" algn="ctr" defTabSz="914034" rtl="0" eaLnBrk="1" fontAlgn="ctr" latinLnBrk="0" hangingPunct="1"/>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Packet Name</a:t>
                      </a:r>
                      <a:endPar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marL="0" algn="ctr" defTabSz="914034" rtl="0" eaLnBrk="1" fontAlgn="ctr" latinLnBrk="0" hangingPunct="1"/>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Function</a:t>
                      </a:r>
                      <a:endPar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r>
              <a:tr h="374350">
                <a:tc>
                  <a:txBody>
                    <a:bodyPr/>
                    <a:lstStyle/>
                    <a:p>
                      <a:pPr marL="0" algn="ctr" defTabSz="914034" rtl="0" eaLnBrk="1" fontAlgn="ctr" latinLnBrk="0" hangingPunct="1"/>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Hello</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Discovers and maintains neighbor relationships.</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374350">
                <a:tc>
                  <a:txBody>
                    <a:bodyPr/>
                    <a:lstStyle/>
                    <a:p>
                      <a:pPr marL="0" algn="ctr" defTabSz="914034" rtl="0" eaLnBrk="1" fontAlgn="ctr" latinLnBrk="0" hangingPunct="1"/>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Database Description</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Exchanges brief LSDB information.</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374350">
                <a:tc>
                  <a:txBody>
                    <a:bodyPr/>
                    <a:lstStyle/>
                    <a:p>
                      <a:pPr marL="0" algn="ctr" defTabSz="914034" rtl="0" eaLnBrk="1" fontAlgn="ctr" latinLnBrk="0" hangingPunct="1"/>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Link State Request</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Requests specific link state information.</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374350">
                <a:tc>
                  <a:txBody>
                    <a:bodyPr/>
                    <a:lstStyle/>
                    <a:p>
                      <a:pPr marL="0" algn="ctr" defTabSz="914034" rtl="0" eaLnBrk="1" fontAlgn="ctr" latinLnBrk="0" hangingPunct="1"/>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Link State Update</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Sends detailed link state information.</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374350">
                <a:tc>
                  <a:txBody>
                    <a:bodyPr/>
                    <a:lstStyle/>
                    <a:p>
                      <a:pPr marL="0" algn="ctr" defTabSz="914034" rtl="0" eaLnBrk="1" fontAlgn="ctr" latinLnBrk="0" hangingPunct="1"/>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Link State </a:t>
                      </a:r>
                      <a:r>
                        <a:rPr lang="en-US" sz="14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Ack</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Acknowledges LSAs.</a:t>
                      </a:r>
                      <a:endParaRPr lang="en-US" altLang="zh-CN"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5" name="文本占位符 17"/>
          <p:cNvSpPr txBox="1">
            <a:spLocks/>
          </p:cNvSpPr>
          <p:nvPr/>
        </p:nvSpPr>
        <p:spPr>
          <a:xfrm>
            <a:off x="6139664" y="3957568"/>
            <a:ext cx="5649913" cy="237302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403039" lvl="1" indent="0" fontAlgn="ctr">
              <a:buFont typeface="Huawei Sans" panose="020C0503030203020204" pitchFamily="34" charset="0"/>
              <a:buNone/>
            </a:pP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6" name="表格 15"/>
          <p:cNvGraphicFramePr>
            <a:graphicFrameLocks noGrp="1"/>
          </p:cNvGraphicFramePr>
          <p:nvPr>
            <p:extLst>
              <p:ext uri="{D42A27DB-BD31-4B8C-83A1-F6EECF244321}">
                <p14:modId xmlns:p14="http://schemas.microsoft.com/office/powerpoint/2010/main" val="1071884179"/>
              </p:ext>
            </p:extLst>
          </p:nvPr>
        </p:nvGraphicFramePr>
        <p:xfrm>
          <a:off x="6393514" y="4064060"/>
          <a:ext cx="4968554" cy="1895570"/>
        </p:xfrm>
        <a:graphic>
          <a:graphicData uri="http://schemas.openxmlformats.org/drawingml/2006/table">
            <a:tbl>
              <a:tblPr firstRow="1" bandRow="1"/>
              <a:tblGrid>
                <a:gridCol w="1260140"/>
                <a:gridCol w="1224138"/>
                <a:gridCol w="2484276"/>
              </a:tblGrid>
              <a:tr h="359664">
                <a:tc>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Version</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c>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Type</a:t>
                      </a:r>
                      <a:endParaRPr kumimoji="0" lang="en-US" altLang="zh-CN" sz="1200" b="1"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c>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Packet Length</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r>
              <a:tr h="406242">
                <a:tc gridSpan="3">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Router ID</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c hMerge="1">
                  <a:txBody>
                    <a:bodyPr/>
                    <a:lstStyle/>
                    <a:p>
                      <a:endParaRPr lang="zh-CN" altLang="en-US" sz="1400" dirty="0"/>
                    </a:p>
                  </a:txBody>
                  <a:tcPr/>
                </a:tc>
                <a:tc hMerge="1">
                  <a:txBody>
                    <a:bodyPr/>
                    <a:lstStyle/>
                    <a:p>
                      <a:endParaRPr lang="zh-CN" altLang="en-US"/>
                    </a:p>
                  </a:txBody>
                  <a:tcPr/>
                </a:tc>
              </a:tr>
              <a:tr h="317180">
                <a:tc gridSpan="3">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Area ID</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c hMerge="1">
                  <a:txBody>
                    <a:bodyPr/>
                    <a:lstStyle/>
                    <a:p>
                      <a:endParaRPr lang="zh-CN" altLang="en-US" sz="1400" dirty="0"/>
                    </a:p>
                  </a:txBody>
                  <a:tcPr/>
                </a:tc>
                <a:tc hMerge="1">
                  <a:txBody>
                    <a:bodyPr/>
                    <a:lstStyle/>
                    <a:p>
                      <a:endParaRPr lang="zh-CN" altLang="en-US"/>
                    </a:p>
                  </a:txBody>
                  <a:tcPr/>
                </a:tc>
              </a:tr>
              <a:tr h="406242">
                <a:tc gridSpan="2">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Checksum</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c hMerge="1">
                  <a:txBody>
                    <a:bodyPr/>
                    <a:lstStyle/>
                    <a:p>
                      <a:endParaRPr lang="zh-CN" altLang="en-US" sz="1400" dirty="0"/>
                    </a:p>
                  </a:txBody>
                  <a:tcPr/>
                </a:tc>
                <a:tc>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Auth</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Type</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r>
              <a:tr h="406242">
                <a:tc gridSpan="3">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Authentication</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c hMerge="1">
                  <a:txBody>
                    <a:bodyPr/>
                    <a:lstStyle/>
                    <a:p>
                      <a:endParaRPr lang="zh-CN" altLang="en-US" sz="1400" dirty="0"/>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p>
                  </a:txBody>
                  <a:tcPr anchor="ctr"/>
                </a:tc>
              </a:tr>
            </a:tbl>
          </a:graphicData>
        </a:graphic>
      </p:graphicFrame>
      <p:graphicFrame>
        <p:nvGraphicFramePr>
          <p:cNvPr id="26" name="表格 25"/>
          <p:cNvGraphicFramePr>
            <a:graphicFrameLocks noGrp="1"/>
          </p:cNvGraphicFramePr>
          <p:nvPr>
            <p:extLst>
              <p:ext uri="{D42A27DB-BD31-4B8C-83A1-F6EECF244321}">
                <p14:modId xmlns:p14="http://schemas.microsoft.com/office/powerpoint/2010/main" val="3279299222"/>
              </p:ext>
            </p:extLst>
          </p:nvPr>
        </p:nvGraphicFramePr>
        <p:xfrm>
          <a:off x="6393514" y="3062086"/>
          <a:ext cx="5044587" cy="347475"/>
        </p:xfrm>
        <a:graphic>
          <a:graphicData uri="http://schemas.openxmlformats.org/drawingml/2006/table">
            <a:tbl>
              <a:tblPr firstRow="1" bandRow="1">
                <a:tableStyleId>{5C22544A-7EE6-4342-B048-85BDC9FD1C3A}</a:tableStyleId>
              </a:tblPr>
              <a:tblGrid>
                <a:gridCol w="1618757"/>
                <a:gridCol w="1805651"/>
                <a:gridCol w="1620179"/>
              </a:tblGrid>
              <a:tr h="347475">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Packet header</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OSPF Packet header</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OSPF Packet data</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r>
            </a:tbl>
          </a:graphicData>
        </a:graphic>
      </p:graphicFrame>
      <p:sp>
        <p:nvSpPr>
          <p:cNvPr id="29" name="AutoShape 21"/>
          <p:cNvSpPr>
            <a:spLocks noChangeArrowheads="1"/>
          </p:cNvSpPr>
          <p:nvPr/>
        </p:nvSpPr>
        <p:spPr bwMode="auto">
          <a:xfrm>
            <a:off x="7927128" y="2495696"/>
            <a:ext cx="1170009" cy="435137"/>
          </a:xfrm>
          <a:prstGeom prst="wedgeRectCallout">
            <a:avLst>
              <a:gd name="adj1" fmla="val -81037"/>
              <a:gd name="adj2" fmla="val 70758"/>
            </a:avLst>
          </a:prstGeom>
          <a:noFill/>
          <a:ln w="3175" algn="ctr">
            <a:solidFill>
              <a:srgbClr val="999999"/>
            </a:solidFill>
            <a:miter lim="800000"/>
            <a:headEnd/>
            <a:tailEnd/>
          </a:ln>
        </p:spPr>
        <p:txBody>
          <a:bodyPr lIns="36000" tIns="0" rIns="36000" bIns="0" anchor="ctr" anchorCtr="1"/>
          <a:lstStyle/>
          <a:p>
            <a:pPr algn="ctr" fontAlgn="ctr">
              <a:spcBef>
                <a:spcPct val="20000"/>
              </a:spcBef>
              <a:buClr>
                <a:srgbClr val="A50021"/>
              </a:buClr>
              <a:buSzPct val="80000"/>
              <a:buFont typeface="Wingdings" pitchFamily="2" charset="2"/>
              <a:buNone/>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Protocol number 89</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1217721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smtClean="0">
                <a:solidFill>
                  <a:schemeClr val="bg1">
                    <a:lumMod val="50000"/>
                  </a:schemeClr>
                </a:solidFill>
                <a:sym typeface="Huawei Sans" panose="020C0503030203020204" pitchFamily="34" charset="0"/>
              </a:rPr>
              <a:t>Introduction to Dynamic Routing Protocols</a:t>
            </a:r>
          </a:p>
          <a:p>
            <a:r>
              <a:rPr lang="en-US" dirty="0" smtClean="0">
                <a:solidFill>
                  <a:schemeClr val="bg1">
                    <a:lumMod val="50000"/>
                  </a:schemeClr>
                </a:solidFill>
                <a:sym typeface="Huawei Sans" panose="020C0503030203020204" pitchFamily="34" charset="0"/>
              </a:rPr>
              <a:t>Overview of OSPF</a:t>
            </a:r>
            <a:endParaRPr lang="en-US" altLang="zh-CN" dirty="0" smtClean="0">
              <a:solidFill>
                <a:schemeClr val="bg1">
                  <a:lumMod val="50000"/>
                </a:schemeClr>
              </a:solidFill>
              <a:sym typeface="Huawei Sans" panose="020C0503030203020204" pitchFamily="34" charset="0"/>
            </a:endParaRPr>
          </a:p>
          <a:p>
            <a:r>
              <a:rPr lang="en-US" b="1" dirty="0" smtClean="0">
                <a:sym typeface="Huawei Sans" panose="020C0503030203020204" pitchFamily="34" charset="0"/>
              </a:rPr>
              <a:t>OSPF Working Mechanism</a:t>
            </a:r>
            <a:endParaRPr lang="en-US" altLang="zh-CN" b="1" dirty="0" smtClean="0">
              <a:sym typeface="Huawei Sans" panose="020C0503030203020204" pitchFamily="34" charset="0"/>
            </a:endParaRPr>
          </a:p>
          <a:p>
            <a:pPr lvl="1">
              <a:buFont typeface="微软雅黑" panose="020B0503020204020204" pitchFamily="34" charset="-122"/>
              <a:buChar char="▪"/>
            </a:pPr>
            <a:r>
              <a:rPr lang="en-US" b="1" dirty="0" smtClean="0">
                <a:sym typeface="Huawei Sans" panose="020C0503030203020204" pitchFamily="34" charset="0"/>
              </a:rPr>
              <a:t>Neighbor Relationship Establishment</a:t>
            </a:r>
            <a:endParaRPr lang="en-US" altLang="zh-CN" b="1" dirty="0" smtClean="0">
              <a:sym typeface="Huawei Sans" panose="020C0503030203020204" pitchFamily="34" charset="0"/>
            </a:endParaRPr>
          </a:p>
          <a:p>
            <a:pPr lvl="1"/>
            <a:r>
              <a:rPr lang="en-US" dirty="0" smtClean="0">
                <a:solidFill>
                  <a:schemeClr val="bg1">
                    <a:lumMod val="50000"/>
                  </a:schemeClr>
                </a:solidFill>
                <a:sym typeface="Huawei Sans" panose="020C0503030203020204" pitchFamily="34" charset="0"/>
              </a:rPr>
              <a:t>Adjacency Establishment</a:t>
            </a:r>
            <a:endParaRPr lang="en-US" altLang="zh-CN" dirty="0" smtClean="0">
              <a:solidFill>
                <a:schemeClr val="bg1">
                  <a:lumMod val="50000"/>
                </a:schemeClr>
              </a:solidFill>
              <a:sym typeface="Huawei Sans" panose="020C0503030203020204" pitchFamily="34" charset="0"/>
            </a:endParaRPr>
          </a:p>
          <a:p>
            <a:pPr lvl="1"/>
            <a:r>
              <a:rPr lang="en-US" dirty="0" smtClean="0">
                <a:solidFill>
                  <a:schemeClr val="bg1">
                    <a:lumMod val="50000"/>
                  </a:schemeClr>
                </a:solidFill>
                <a:sym typeface="Huawei Sans" panose="020C0503030203020204" pitchFamily="34" charset="0"/>
              </a:rPr>
              <a:t>Functions of the DR and BDR</a:t>
            </a:r>
          </a:p>
          <a:p>
            <a:r>
              <a:rPr lang="en-US" dirty="0" smtClean="0">
                <a:solidFill>
                  <a:schemeClr val="bg1">
                    <a:lumMod val="50000"/>
                  </a:schemeClr>
                </a:solidFill>
                <a:sym typeface="Huawei Sans" panose="020C0503030203020204" pitchFamily="34" charset="0"/>
              </a:rPr>
              <a:t>Basic OSPF Configurations</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284744193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Summary of OSPF Working Mechanism</a:t>
            </a:r>
            <a:endParaRPr lang="en-US" altLang="zh-CN" dirty="0">
              <a:sym typeface="Huawei Sans" panose="020C0503030203020204" pitchFamily="34" charset="0"/>
            </a:endParaRPr>
          </a:p>
        </p:txBody>
      </p:sp>
      <p:sp>
        <p:nvSpPr>
          <p:cNvPr id="3" name="标题 3"/>
          <p:cNvSpPr txBox="1">
            <a:spLocks/>
          </p:cNvSpPr>
          <p:nvPr/>
        </p:nvSpPr>
        <p:spPr bwMode="auto">
          <a:xfrm>
            <a:off x="1782517" y="1174706"/>
            <a:ext cx="9827761" cy="640800"/>
          </a:xfrm>
          <a:prstGeom prst="rect">
            <a:avLst/>
          </a:prstGeom>
          <a:noFill/>
          <a:ln w="9525">
            <a:noFill/>
            <a:miter lim="800000"/>
            <a:headEnd/>
            <a:tailEnd/>
          </a:ln>
        </p:spPr>
        <p:txBody>
          <a:bodyPr vert="horz" wrap="square" lIns="100800" tIns="50400" rIns="100800" bIns="50400" numCol="1" anchor="ctr" anchorCtr="0" compatLnSpc="1">
            <a:prstTxWarp prst="textNoShape">
              <a:avLst/>
            </a:prstTxWarp>
          </a:bodyPr>
          <a:lstStyle>
            <a:lvl1pPr algn="l" defTabSz="914034" rtl="0" eaLnBrk="1" fontAlgn="ctr" latinLnBrk="0" hangingPunct="1">
              <a:lnSpc>
                <a:spcPct val="90000"/>
              </a:lnSpc>
              <a:spcBef>
                <a:spcPct val="0"/>
              </a:spcBef>
              <a:buNone/>
              <a:defRPr sz="3499" b="1" kern="1200">
                <a:solidFill>
                  <a:schemeClr val="tx1"/>
                </a:solidFill>
                <a:latin typeface="Arial"/>
                <a:ea typeface="+mn-ea"/>
                <a:cs typeface="+mj-cs"/>
              </a:defRPr>
            </a:lvl1pPr>
          </a:lstStyle>
          <a:p>
            <a:endParaRPr lang="en-US" altLang="zh-CN" sz="3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830963" y="1412949"/>
            <a:ext cx="540000" cy="442800"/>
          </a:xfrm>
          <a:prstGeom prst="rect">
            <a:avLst/>
          </a:prstGeom>
        </p:spPr>
      </p:pic>
      <p:cxnSp>
        <p:nvCxnSpPr>
          <p:cNvPr id="5" name="直接连接符 4"/>
          <p:cNvCxnSpPr>
            <a:stCxn id="4" idx="3"/>
            <a:endCxn id="6" idx="1"/>
          </p:cNvCxnSpPr>
          <p:nvPr/>
        </p:nvCxnSpPr>
        <p:spPr>
          <a:xfrm>
            <a:off x="4370963" y="1634349"/>
            <a:ext cx="38278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198808" y="1412949"/>
            <a:ext cx="540000" cy="442800"/>
          </a:xfrm>
          <a:prstGeom prst="rect">
            <a:avLst/>
          </a:prstGeom>
        </p:spPr>
      </p:pic>
      <p:sp>
        <p:nvSpPr>
          <p:cNvPr id="7" name="文本框 6"/>
          <p:cNvSpPr txBox="1"/>
          <p:nvPr/>
        </p:nvSpPr>
        <p:spPr>
          <a:xfrm>
            <a:off x="3872226" y="1882991"/>
            <a:ext cx="540000" cy="338554"/>
          </a:xfrm>
          <a:prstGeom prst="rect">
            <a:avLst/>
          </a:prstGeom>
          <a:noFill/>
        </p:spPr>
        <p:txBody>
          <a:bodyPr wrap="squar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a:xfrm>
            <a:off x="8202285" y="1882991"/>
            <a:ext cx="540000" cy="338554"/>
          </a:xfrm>
          <a:prstGeom prst="rect">
            <a:avLst/>
          </a:prstGeom>
          <a:noFill/>
        </p:spPr>
        <p:txBody>
          <a:bodyPr wrap="squar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a:xfrm>
            <a:off x="4963253" y="2321620"/>
            <a:ext cx="3085278" cy="584775"/>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Discover neighbors on a direct link through Hello packets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直接箭头连接符 14"/>
          <p:cNvCxnSpPr>
            <a:endCxn id="14" idx="1"/>
          </p:cNvCxnSpPr>
          <p:nvPr/>
        </p:nvCxnSpPr>
        <p:spPr>
          <a:xfrm flipV="1">
            <a:off x="4013297" y="2614008"/>
            <a:ext cx="949956" cy="0"/>
          </a:xfrm>
          <a:prstGeom prst="straightConnector1">
            <a:avLst/>
          </a:prstGeom>
          <a:ln w="38100">
            <a:solidFill>
              <a:schemeClr val="tx1"/>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stCxn id="14" idx="3"/>
          </p:cNvCxnSpPr>
          <p:nvPr/>
        </p:nvCxnSpPr>
        <p:spPr>
          <a:xfrm>
            <a:off x="8048531" y="2614008"/>
            <a:ext cx="693754" cy="0"/>
          </a:xfrm>
          <a:prstGeom prst="straightConnector1">
            <a:avLst/>
          </a:prstGeom>
          <a:ln w="38100">
            <a:solidFill>
              <a:schemeClr val="tx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4963253" y="3176434"/>
            <a:ext cx="3085278" cy="338554"/>
          </a:xfrm>
          <a:prstGeom prst="rect">
            <a:avLst/>
          </a:prstGeom>
          <a:noFill/>
        </p:spPr>
        <p:txBody>
          <a:bodyPr wrap="square" rtlCol="0">
            <a:spAutoFit/>
          </a:bodyPr>
          <a:lstStyle>
            <a:defPPr>
              <a:defRPr lang="en-US"/>
            </a:defP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Negotiate master/slave roles</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箭头连接符 18"/>
          <p:cNvCxnSpPr>
            <a:endCxn id="18" idx="1"/>
          </p:cNvCxnSpPr>
          <p:nvPr/>
        </p:nvCxnSpPr>
        <p:spPr>
          <a:xfrm>
            <a:off x="4013297" y="3345711"/>
            <a:ext cx="949956" cy="0"/>
          </a:xfrm>
          <a:prstGeom prst="straightConnector1">
            <a:avLst/>
          </a:prstGeom>
          <a:ln w="38100">
            <a:solidFill>
              <a:schemeClr val="tx1"/>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a:stCxn id="18" idx="3"/>
          </p:cNvCxnSpPr>
          <p:nvPr/>
        </p:nvCxnSpPr>
        <p:spPr>
          <a:xfrm>
            <a:off x="8048531" y="3345711"/>
            <a:ext cx="693754" cy="0"/>
          </a:xfrm>
          <a:prstGeom prst="straightConnector1">
            <a:avLst/>
          </a:prstGeom>
          <a:ln w="38100">
            <a:solidFill>
              <a:schemeClr val="tx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4963253" y="3845730"/>
            <a:ext cx="3085278" cy="584775"/>
          </a:xfrm>
          <a:prstGeom prst="rect">
            <a:avLst/>
          </a:prstGeom>
          <a:noFill/>
        </p:spPr>
        <p:txBody>
          <a:bodyPr wrap="square" rtlCol="0">
            <a:spAutoFit/>
          </a:bodyPr>
          <a:lstStyle>
            <a:defPPr>
              <a:defRPr lang="en-US"/>
            </a:defP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Describe LSDBs (summary information)</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直接箭头连接符 22"/>
          <p:cNvCxnSpPr>
            <a:endCxn id="22" idx="1"/>
          </p:cNvCxnSpPr>
          <p:nvPr/>
        </p:nvCxnSpPr>
        <p:spPr>
          <a:xfrm>
            <a:off x="4013297" y="4138118"/>
            <a:ext cx="949956" cy="0"/>
          </a:xfrm>
          <a:prstGeom prst="straightConnector1">
            <a:avLst/>
          </a:prstGeom>
          <a:ln w="38100">
            <a:solidFill>
              <a:schemeClr val="tx1"/>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a:stCxn id="22" idx="3"/>
          </p:cNvCxnSpPr>
          <p:nvPr/>
        </p:nvCxnSpPr>
        <p:spPr>
          <a:xfrm>
            <a:off x="8048531" y="4138118"/>
            <a:ext cx="693754" cy="0"/>
          </a:xfrm>
          <a:prstGeom prst="straightConnector1">
            <a:avLst/>
          </a:prstGeom>
          <a:ln w="38100">
            <a:solidFill>
              <a:schemeClr val="tx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4963253" y="4623717"/>
            <a:ext cx="3085278" cy="584775"/>
          </a:xfrm>
          <a:prstGeom prst="rect">
            <a:avLst/>
          </a:prstGeom>
          <a:noFill/>
        </p:spPr>
        <p:txBody>
          <a:bodyPr wrap="square" rtlCol="0">
            <a:spAutoFit/>
          </a:bodyPr>
          <a:lstStyle>
            <a:defPPr>
              <a:defRPr lang="en-US"/>
            </a:defP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Update LSAs and synchronize LSDBs of both ends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箭头连接符 26"/>
          <p:cNvCxnSpPr>
            <a:endCxn id="26" idx="1"/>
          </p:cNvCxnSpPr>
          <p:nvPr/>
        </p:nvCxnSpPr>
        <p:spPr>
          <a:xfrm>
            <a:off x="4013297" y="4808383"/>
            <a:ext cx="949956" cy="0"/>
          </a:xfrm>
          <a:prstGeom prst="straightConnector1">
            <a:avLst/>
          </a:prstGeom>
          <a:ln w="38100">
            <a:solidFill>
              <a:schemeClr val="tx1"/>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a:stCxn id="26" idx="3"/>
          </p:cNvCxnSpPr>
          <p:nvPr/>
        </p:nvCxnSpPr>
        <p:spPr>
          <a:xfrm flipV="1">
            <a:off x="8048531" y="4808384"/>
            <a:ext cx="693754" cy="0"/>
          </a:xfrm>
          <a:prstGeom prst="straightConnector1">
            <a:avLst/>
          </a:prstGeom>
          <a:ln w="38100">
            <a:solidFill>
              <a:schemeClr val="tx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34" name="Oval 4"/>
          <p:cNvSpPr>
            <a:spLocks noChangeAspect="1"/>
          </p:cNvSpPr>
          <p:nvPr/>
        </p:nvSpPr>
        <p:spPr>
          <a:xfrm>
            <a:off x="3514530" y="2505322"/>
            <a:ext cx="278927" cy="278927"/>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Oval 4"/>
          <p:cNvSpPr>
            <a:spLocks noChangeAspect="1"/>
          </p:cNvSpPr>
          <p:nvPr/>
        </p:nvSpPr>
        <p:spPr>
          <a:xfrm>
            <a:off x="3514530" y="3221636"/>
            <a:ext cx="278927" cy="278927"/>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Oval 4"/>
          <p:cNvSpPr>
            <a:spLocks noChangeAspect="1"/>
          </p:cNvSpPr>
          <p:nvPr/>
        </p:nvSpPr>
        <p:spPr>
          <a:xfrm>
            <a:off x="3514530" y="4655004"/>
            <a:ext cx="278927" cy="278927"/>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Oval 4"/>
          <p:cNvSpPr>
            <a:spLocks noChangeAspect="1"/>
          </p:cNvSpPr>
          <p:nvPr/>
        </p:nvSpPr>
        <p:spPr>
          <a:xfrm>
            <a:off x="3514530" y="4024094"/>
            <a:ext cx="278927" cy="278927"/>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Oval 4">
            <a:extLst>
              <a:ext uri="{FF2B5EF4-FFF2-40B4-BE49-F238E27FC236}">
                <a16:creationId xmlns:a16="http://schemas.microsoft.com/office/drawing/2014/main" xmlns="" id="{7F760D55-1C55-451E-AA52-F4D69FD6F22C}"/>
              </a:ext>
            </a:extLst>
          </p:cNvPr>
          <p:cNvSpPr>
            <a:spLocks noChangeAspect="1"/>
          </p:cNvSpPr>
          <p:nvPr/>
        </p:nvSpPr>
        <p:spPr>
          <a:xfrm>
            <a:off x="3514530" y="5279036"/>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43">
            <a:extLst>
              <a:ext uri="{FF2B5EF4-FFF2-40B4-BE49-F238E27FC236}">
                <a16:creationId xmlns:a16="http://schemas.microsoft.com/office/drawing/2014/main" xmlns="" id="{49543B68-B24B-4E19-8976-E67493E305DB}"/>
              </a:ext>
            </a:extLst>
          </p:cNvPr>
          <p:cNvSpPr/>
          <p:nvPr/>
        </p:nvSpPr>
        <p:spPr>
          <a:xfrm>
            <a:off x="3830963" y="5186262"/>
            <a:ext cx="1206781" cy="535528"/>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Calculate route</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a:extLst>
              <a:ext uri="{FF2B5EF4-FFF2-40B4-BE49-F238E27FC236}">
                <a16:creationId xmlns:a16="http://schemas.microsoft.com/office/drawing/2014/main" xmlns="" id="{4DBADCA7-936D-4332-B8D6-A77522669E16}"/>
              </a:ext>
            </a:extLst>
          </p:cNvPr>
          <p:cNvSpPr txBox="1"/>
          <p:nvPr/>
        </p:nvSpPr>
        <p:spPr>
          <a:xfrm>
            <a:off x="3514530" y="5805613"/>
            <a:ext cx="6465891" cy="584775"/>
          </a:xfrm>
          <a:prstGeom prst="rect">
            <a:avLst/>
          </a:prstGeom>
          <a:noFill/>
        </p:spPr>
        <p:txBody>
          <a:bodyPr wrap="square" rtlCol="0">
            <a:spAutoFit/>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Steps 1 to 4 are performed through interaction between the two parties, and step 5 is performed independently.</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43">
            <a:extLst>
              <a:ext uri="{FF2B5EF4-FFF2-40B4-BE49-F238E27FC236}">
                <a16:creationId xmlns:a16="http://schemas.microsoft.com/office/drawing/2014/main" xmlns="" id="{49543B68-B24B-4E19-8976-E67493E305DB}"/>
              </a:ext>
            </a:extLst>
          </p:cNvPr>
          <p:cNvSpPr/>
          <p:nvPr/>
        </p:nvSpPr>
        <p:spPr>
          <a:xfrm>
            <a:off x="7865417" y="5186262"/>
            <a:ext cx="1206781" cy="535528"/>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Calculate route</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圆角矩形 43">
            <a:extLst>
              <a:ext uri="{FF2B5EF4-FFF2-40B4-BE49-F238E27FC236}">
                <a16:creationId xmlns:a16="http://schemas.microsoft.com/office/drawing/2014/main" xmlns="" id="{49543B68-B24B-4E19-8976-E67493E305DB}"/>
              </a:ext>
            </a:extLst>
          </p:cNvPr>
          <p:cNvSpPr/>
          <p:nvPr/>
        </p:nvSpPr>
        <p:spPr>
          <a:xfrm>
            <a:off x="8817084" y="2404287"/>
            <a:ext cx="1610284" cy="53640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Neighbor relationship</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43">
            <a:extLst>
              <a:ext uri="{FF2B5EF4-FFF2-40B4-BE49-F238E27FC236}">
                <a16:creationId xmlns:a16="http://schemas.microsoft.com/office/drawing/2014/main" xmlns="" id="{49543B68-B24B-4E19-8976-E67493E305DB}"/>
              </a:ext>
            </a:extLst>
          </p:cNvPr>
          <p:cNvSpPr/>
          <p:nvPr/>
        </p:nvSpPr>
        <p:spPr>
          <a:xfrm>
            <a:off x="8817084" y="4570030"/>
            <a:ext cx="1610284" cy="53640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Adjacency</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9300827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圆角矩形 29"/>
          <p:cNvSpPr/>
          <p:nvPr/>
        </p:nvSpPr>
        <p:spPr>
          <a:xfrm>
            <a:off x="5050190" y="4032207"/>
            <a:ext cx="1473534" cy="2327309"/>
          </a:xfrm>
          <a:prstGeom prst="roundRect">
            <a:avLst/>
          </a:prstGeom>
          <a:noFill/>
          <a:ln w="12700" cap="flat" cmpd="sng" algn="ctr">
            <a:solidFill>
              <a:sysClr val="window" lastClr="FFFFFF">
                <a:lumMod val="75000"/>
              </a:sys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8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占位符 10"/>
          <p:cNvSpPr>
            <a:spLocks noGrp="1"/>
          </p:cNvSpPr>
          <p:nvPr>
            <p:ph type="body" sz="quarter" idx="10"/>
          </p:nvPr>
        </p:nvSpPr>
        <p:spPr>
          <a:xfrm>
            <a:off x="451877" y="1242453"/>
            <a:ext cx="11306175" cy="1737125"/>
          </a:xfrm>
        </p:spPr>
        <p:txBody>
          <a:bodyPr/>
          <a:lstStyle/>
          <a:p>
            <a:r>
              <a:rPr lang="en-US" sz="1800" dirty="0" smtClean="0">
                <a:sym typeface="Huawei Sans" panose="020C0503030203020204" pitchFamily="34" charset="0"/>
              </a:rPr>
              <a:t>OSPF uses Hello packets to discover and establish neighbor relationships.</a:t>
            </a:r>
            <a:endParaRPr lang="en-US" altLang="zh-CN" sz="1800" dirty="0" smtClean="0">
              <a:sym typeface="Huawei Sans" panose="020C0503030203020204" pitchFamily="34" charset="0"/>
            </a:endParaRPr>
          </a:p>
          <a:p>
            <a:r>
              <a:rPr lang="en-US" sz="1800" dirty="0" smtClean="0">
                <a:sym typeface="Huawei Sans" panose="020C0503030203020204" pitchFamily="34" charset="0"/>
              </a:rPr>
              <a:t>On an Ethernet link, by default, OSPF sends Hello packets in multicast mode (destination address: 224.0.0.5).</a:t>
            </a:r>
            <a:endParaRPr lang="en-US" altLang="zh-CN" sz="1800" dirty="0" smtClean="0">
              <a:sym typeface="Huawei Sans" panose="020C0503030203020204" pitchFamily="34" charset="0"/>
            </a:endParaRPr>
          </a:p>
          <a:p>
            <a:r>
              <a:rPr lang="en-US" altLang="zh-CN" sz="1800" dirty="0" smtClean="0">
                <a:sym typeface="Huawei Sans" panose="020C0503030203020204" pitchFamily="34" charset="0"/>
              </a:rPr>
              <a:t>An OSPF Hello packet contains information such as the router ID and neighbor list of a router.</a:t>
            </a:r>
          </a:p>
          <a:p>
            <a:endParaRPr lang="en-US" altLang="zh-CN" sz="1800" dirty="0">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Neighbor Relationship Establishment</a:t>
            </a:r>
            <a:endParaRPr lang="en-US" altLang="zh-CN" dirty="0">
              <a:sym typeface="Huawei Sans" panose="020C0503030203020204" pitchFamily="34" charset="0"/>
            </a:endParaRPr>
          </a:p>
        </p:txBody>
      </p:sp>
      <p:sp>
        <p:nvSpPr>
          <p:cNvPr id="23" name="文本框 22"/>
          <p:cNvSpPr txBox="1"/>
          <p:nvPr/>
        </p:nvSpPr>
        <p:spPr bwMode="auto">
          <a:xfrm>
            <a:off x="6804698" y="3685670"/>
            <a:ext cx="4939801" cy="720000"/>
          </a:xfrm>
          <a:prstGeom prst="rect">
            <a:avLst/>
          </a:prstGeom>
          <a:noFill/>
          <a:ln w="12700" cap="flat" cmpd="sng" algn="ctr">
            <a:solidFill>
              <a:sysClr val="window" lastClr="FFFFFF">
                <a:lumMod val="75000"/>
              </a:sysClr>
            </a:solidFill>
            <a:prstDash val="solid"/>
            <a:miter lim="800000"/>
          </a:ln>
          <a:effectLst/>
        </p:spPr>
        <p:txBody>
          <a:bodyPr rot="0" spcFirstLastPara="0" vertOverflow="overflow" horzOverflow="overflow" vert="horz" wrap="square" lIns="72000" tIns="36000" rIns="72000" bIns="36000" numCol="1" spcCol="0" rtlCol="0" fromWordArt="0" anchor="ctr"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algn="l" fontAlgn="ctr">
              <a:lnSpc>
                <a:spcPct val="130000"/>
              </a:lnSpc>
            </a:pPr>
            <a:r>
              <a:rPr lang="en-US" altLang="zh-CN" sz="1600" dirty="0" smtClean="0">
                <a:latin typeface="Huawei Sans" panose="020C0503030203020204" pitchFamily="34" charset="0"/>
                <a:sym typeface="Huawei Sans" panose="020C0503030203020204" pitchFamily="34" charset="0"/>
              </a:rPr>
              <a:t>Down</a:t>
            </a:r>
            <a:r>
              <a:rPr lang="en-US" altLang="zh-CN" sz="1600" dirty="0">
                <a:latin typeface="Huawei Sans" panose="020C0503030203020204" pitchFamily="34" charset="0"/>
                <a:sym typeface="Huawei Sans" panose="020C0503030203020204" pitchFamily="34" charset="0"/>
              </a:rPr>
              <a:t>: Initial state of a neighbor, which indicates that no packets are </a:t>
            </a:r>
            <a:r>
              <a:rPr lang="en-US" altLang="zh-CN" sz="1600" dirty="0" smtClean="0">
                <a:latin typeface="Huawei Sans" panose="020C0503030203020204" pitchFamily="34" charset="0"/>
                <a:sym typeface="Huawei Sans" panose="020C0503030203020204" pitchFamily="34" charset="0"/>
              </a:rPr>
              <a:t>received from the neighbor.</a:t>
            </a:r>
            <a:endParaRPr lang="en-US" altLang="zh-CN" sz="1600" dirty="0">
              <a:latin typeface="Huawei Sans" panose="020C0503030203020204" pitchFamily="34" charset="0"/>
              <a:sym typeface="Huawei Sans" panose="020C0503030203020204" pitchFamily="34" charset="0"/>
            </a:endParaRPr>
          </a:p>
        </p:txBody>
      </p:sp>
      <p:sp>
        <p:nvSpPr>
          <p:cNvPr id="24" name="文本框 23"/>
          <p:cNvSpPr txBox="1"/>
          <p:nvPr/>
        </p:nvSpPr>
        <p:spPr bwMode="auto">
          <a:xfrm>
            <a:off x="6803612" y="4454861"/>
            <a:ext cx="4940888" cy="1080000"/>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72000" tIns="36000" rIns="72000" bIns="3600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algn="l">
              <a:lnSpc>
                <a:spcPct val="130000"/>
              </a:lnSpc>
            </a:pPr>
            <a:r>
              <a:rPr lang="en-US" altLang="zh-CN" dirty="0" err="1">
                <a:latin typeface="Huawei Sans" panose="020C0503030203020204" pitchFamily="34" charset="0"/>
                <a:sym typeface="Huawei Sans" panose="020C0503030203020204" pitchFamily="34" charset="0"/>
              </a:rPr>
              <a:t>Init</a:t>
            </a:r>
            <a:r>
              <a:rPr lang="en-US" altLang="zh-CN" dirty="0">
                <a:latin typeface="Huawei Sans" panose="020C0503030203020204" pitchFamily="34" charset="0"/>
                <a:sym typeface="Huawei Sans" panose="020C0503030203020204" pitchFamily="34" charset="0"/>
              </a:rPr>
              <a:t>: The router has received a Hello packet from its neighbor, but its router ID is not in the neighbor list of the received Hello packet.</a:t>
            </a:r>
          </a:p>
        </p:txBody>
      </p:sp>
      <p:sp>
        <p:nvSpPr>
          <p:cNvPr id="25" name="文本框 24"/>
          <p:cNvSpPr txBox="1"/>
          <p:nvPr/>
        </p:nvSpPr>
        <p:spPr bwMode="auto">
          <a:xfrm>
            <a:off x="6803612" y="5584052"/>
            <a:ext cx="4940888" cy="7200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72000" tIns="36000" rIns="72000" bIns="3600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algn="l">
              <a:lnSpc>
                <a:spcPct val="130000"/>
              </a:lnSpc>
            </a:pPr>
            <a:r>
              <a:rPr lang="en-US" altLang="zh-CN" dirty="0">
                <a:latin typeface="Huawei Sans" panose="020C0503030203020204" pitchFamily="34" charset="0"/>
                <a:sym typeface="Huawei Sans" panose="020C0503030203020204" pitchFamily="34" charset="0"/>
              </a:rPr>
              <a:t>2-way: The router finds that its router ID exists in the neighbor list of the received Hello packet.</a:t>
            </a:r>
          </a:p>
        </p:txBody>
      </p:sp>
      <p:sp>
        <p:nvSpPr>
          <p:cNvPr id="14" name="矩形 13"/>
          <p:cNvSpPr/>
          <p:nvPr/>
        </p:nvSpPr>
        <p:spPr bwMode="auto">
          <a:xfrm>
            <a:off x="325635" y="3026023"/>
            <a:ext cx="1388105" cy="35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fontAlgn="ctr">
              <a:buClr>
                <a:srgbClr val="CC9900"/>
              </a:buClr>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R2</a:t>
            </a:r>
          </a:p>
          <a:p>
            <a:pPr algn="ctr" fontAlgn="ctr">
              <a:buClr>
                <a:srgbClr val="CC9900"/>
              </a:buClr>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 name="直接连接符 3"/>
          <p:cNvCxnSpPr/>
          <p:nvPr/>
        </p:nvCxnSpPr>
        <p:spPr bwMode="auto">
          <a:xfrm>
            <a:off x="1035108" y="3994991"/>
            <a:ext cx="0" cy="1987508"/>
          </a:xfrm>
          <a:prstGeom prst="line">
            <a:avLst/>
          </a:prstGeom>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5" name="直接连接符 4"/>
          <p:cNvCxnSpPr>
            <a:stCxn id="22" idx="2"/>
          </p:cNvCxnSpPr>
          <p:nvPr/>
        </p:nvCxnSpPr>
        <p:spPr bwMode="auto">
          <a:xfrm>
            <a:off x="4722682" y="3991209"/>
            <a:ext cx="0" cy="1969746"/>
          </a:xfrm>
          <a:prstGeom prst="line">
            <a:avLst/>
          </a:prstGeom>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6" name="TextBox 26"/>
          <p:cNvSpPr txBox="1"/>
          <p:nvPr/>
        </p:nvSpPr>
        <p:spPr>
          <a:xfrm>
            <a:off x="1219859" y="4797829"/>
            <a:ext cx="3146226" cy="276999"/>
          </a:xfrm>
          <a:prstGeom prst="rect">
            <a:avLst/>
          </a:prstGeom>
          <a:noFill/>
        </p:spPr>
        <p:txBody>
          <a:bodyPr wrap="square" rtlCol="0">
            <a:spAutoFit/>
          </a:bodyPr>
          <a:lstStyle>
            <a:defPPr>
              <a:defRPr lang="en-US"/>
            </a:defPPr>
            <a:lvl1pPr algn="ctr">
              <a:defRPr sz="1200"/>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Hello (Router ID: 10.0.2.2 neighbor: null)</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27"/>
          <p:cNvSpPr txBox="1"/>
          <p:nvPr/>
        </p:nvSpPr>
        <p:spPr>
          <a:xfrm>
            <a:off x="1155999" y="5506778"/>
            <a:ext cx="3386850" cy="276999"/>
          </a:xfrm>
          <a:prstGeom prst="rect">
            <a:avLst/>
          </a:prstGeom>
          <a:noFill/>
        </p:spPr>
        <p:txBody>
          <a:bodyPr wrap="square" rtlCol="0">
            <a:spAutoFit/>
          </a:bodyPr>
          <a:lstStyle>
            <a:defPPr>
              <a:defRPr lang="en-US"/>
            </a:defPPr>
            <a:lvl1pPr algn="ctr">
              <a:defRPr sz="1200"/>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Hello (Router ID: 10.0.2.2 neighbor: 10.0.1.1)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bwMode="auto">
          <a:xfrm>
            <a:off x="4187878" y="2977172"/>
            <a:ext cx="1064157" cy="35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fontAlgn="ctr">
              <a:buClr>
                <a:srgbClr val="CC9900"/>
              </a:buClr>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R1</a:t>
            </a:r>
          </a:p>
          <a:p>
            <a:pPr algn="ctr" fontAlgn="ctr">
              <a:buClr>
                <a:srgbClr val="CC9900"/>
              </a:buClr>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 name="直接连接符 12"/>
          <p:cNvCxnSpPr>
            <a:stCxn id="21" idx="3"/>
            <a:endCxn id="22" idx="1"/>
          </p:cNvCxnSpPr>
          <p:nvPr/>
        </p:nvCxnSpPr>
        <p:spPr bwMode="auto">
          <a:xfrm>
            <a:off x="1305709" y="3769809"/>
            <a:ext cx="3146372" cy="0"/>
          </a:xfrm>
          <a:prstGeom prst="line">
            <a:avLst/>
          </a:prstGeom>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5" name="TextBox 27"/>
          <p:cNvSpPr txBox="1"/>
          <p:nvPr/>
        </p:nvSpPr>
        <p:spPr>
          <a:xfrm>
            <a:off x="1234099" y="4088879"/>
            <a:ext cx="3015690" cy="276999"/>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Hello (Router ID: 10.0.1.1 neighbor: null)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64508" y="3548409"/>
            <a:ext cx="541201" cy="442800"/>
          </a:xfrm>
          <a:prstGeom prst="rect">
            <a:avLst/>
          </a:prstGeom>
          <a:noFill/>
        </p:spPr>
      </p:pic>
      <p:pic>
        <p:nvPicPr>
          <p:cNvPr id="2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452081" y="3548409"/>
            <a:ext cx="541201" cy="442800"/>
          </a:xfrm>
          <a:prstGeom prst="rect">
            <a:avLst/>
          </a:prstGeom>
          <a:noFill/>
        </p:spPr>
      </p:pic>
      <p:cxnSp>
        <p:nvCxnSpPr>
          <p:cNvPr id="19" name="直接箭头连接符 18"/>
          <p:cNvCxnSpPr/>
          <p:nvPr/>
        </p:nvCxnSpPr>
        <p:spPr bwMode="auto">
          <a:xfrm flipH="1">
            <a:off x="1035108" y="4422653"/>
            <a:ext cx="3706731" cy="0"/>
          </a:xfrm>
          <a:prstGeom prst="straightConnector1">
            <a:avLst/>
          </a:prstGeom>
          <a:ln w="28575" cap="flat" cmpd="sng" algn="ctr">
            <a:solidFill>
              <a:schemeClr val="tx1"/>
            </a:solidFill>
            <a:prstDash val="solid"/>
            <a:round/>
            <a:headEnd type="none" w="med" len="med"/>
            <a:tailEnd type="arrow"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8" name="直接箭头连接符 17"/>
          <p:cNvCxnSpPr/>
          <p:nvPr/>
        </p:nvCxnSpPr>
        <p:spPr bwMode="auto">
          <a:xfrm>
            <a:off x="1054081" y="5139557"/>
            <a:ext cx="3676120" cy="0"/>
          </a:xfrm>
          <a:prstGeom prst="straightConnector1">
            <a:avLst/>
          </a:prstGeom>
          <a:ln w="28575" cap="flat" cmpd="sng" algn="ctr">
            <a:solidFill>
              <a:schemeClr val="tx1"/>
            </a:solidFill>
            <a:prstDash val="solid"/>
            <a:round/>
            <a:headEnd type="none" w="med" len="med"/>
            <a:tailEnd type="arrow"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0" name="直接箭头连接符 19"/>
          <p:cNvCxnSpPr/>
          <p:nvPr/>
        </p:nvCxnSpPr>
        <p:spPr bwMode="auto">
          <a:xfrm>
            <a:off x="1054081" y="5856461"/>
            <a:ext cx="3684592" cy="0"/>
          </a:xfrm>
          <a:prstGeom prst="straightConnector1">
            <a:avLst/>
          </a:prstGeom>
          <a:ln w="28575" cap="flat" cmpd="sng" algn="ctr">
            <a:solidFill>
              <a:schemeClr val="tx1"/>
            </a:solidFill>
            <a:prstDash val="solid"/>
            <a:round/>
            <a:headEnd type="none" w="med" len="med"/>
            <a:tailEnd type="arrow"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60" name="TextBox 33"/>
          <p:cNvSpPr txBox="1"/>
          <p:nvPr/>
        </p:nvSpPr>
        <p:spPr>
          <a:xfrm>
            <a:off x="5066369" y="3524035"/>
            <a:ext cx="1443069" cy="35965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a:solidFill>
                  <a:srgbClr val="C00000"/>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Neighbor status of R1</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5" name="组合 34"/>
          <p:cNvGrpSpPr/>
          <p:nvPr/>
        </p:nvGrpSpPr>
        <p:grpSpPr>
          <a:xfrm>
            <a:off x="5090600" y="4255348"/>
            <a:ext cx="1383198" cy="1735644"/>
            <a:chOff x="4776696" y="3746001"/>
            <a:chExt cx="1383198" cy="1735644"/>
          </a:xfrm>
        </p:grpSpPr>
        <p:sp>
          <p:nvSpPr>
            <p:cNvPr id="8" name="TextBox 33"/>
            <p:cNvSpPr txBox="1"/>
            <p:nvPr/>
          </p:nvSpPr>
          <p:spPr>
            <a:xfrm>
              <a:off x="4791894" y="3746001"/>
              <a:ext cx="1368000" cy="359650"/>
            </a:xfrm>
            <a:prstGeom prst="rect">
              <a:avLst/>
            </a:prstGeom>
            <a:noFill/>
            <a:ln w="12700" cap="flat" cmpd="sng" algn="ctr">
              <a:solidFill>
                <a:sysClr val="window" lastClr="FFFFFF">
                  <a:lumMod val="75000"/>
                </a:sys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marL="108000">
                <a:lnSpc>
                  <a:spcPct val="130000"/>
                </a:lnSpc>
                <a:defRPr sz="1600" kern="0">
                  <a:solidFill>
                    <a:srgbClr val="1D1D1A"/>
                  </a:solidFill>
                </a:defRPr>
              </a:lvl1pPr>
            </a:lstStyle>
            <a:p>
              <a:pPr algn="ct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Down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Box 31"/>
            <p:cNvSpPr txBox="1"/>
            <p:nvPr/>
          </p:nvSpPr>
          <p:spPr>
            <a:xfrm>
              <a:off x="4791894" y="4433998"/>
              <a:ext cx="1368000" cy="359650"/>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dirty="0" err="1" smtClean="0">
                  <a:latin typeface="Huawei Sans" panose="020C0503030203020204" pitchFamily="34" charset="0"/>
                  <a:sym typeface="Huawei Sans" panose="020C0503030203020204" pitchFamily="34" charset="0"/>
                </a:rPr>
                <a:t>Init</a:t>
              </a:r>
              <a:endParaRPr lang="en-US" altLang="zh-CN" dirty="0">
                <a:latin typeface="Huawei Sans" panose="020C0503030203020204" pitchFamily="34" charset="0"/>
                <a:sym typeface="Huawei Sans" panose="020C0503030203020204" pitchFamily="34" charset="0"/>
              </a:endParaRPr>
            </a:p>
          </p:txBody>
        </p:sp>
        <p:sp>
          <p:nvSpPr>
            <p:cNvPr id="9" name="TextBox 34"/>
            <p:cNvSpPr txBox="1"/>
            <p:nvPr/>
          </p:nvSpPr>
          <p:spPr>
            <a:xfrm>
              <a:off x="4776696" y="5121995"/>
              <a:ext cx="1368000" cy="35965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sym typeface="Huawei Sans" panose="020C0503030203020204" pitchFamily="34" charset="0"/>
                </a:rPr>
                <a:t>2-way</a:t>
              </a:r>
              <a:endParaRPr lang="en-US" altLang="zh-CN" dirty="0">
                <a:latin typeface="Huawei Sans" panose="020C0503030203020204" pitchFamily="34" charset="0"/>
                <a:sym typeface="Huawei Sans" panose="020C0503030203020204" pitchFamily="34" charset="0"/>
              </a:endParaRPr>
            </a:p>
          </p:txBody>
        </p:sp>
        <p:cxnSp>
          <p:nvCxnSpPr>
            <p:cNvPr id="32" name="直接箭头连接符 31"/>
            <p:cNvCxnSpPr/>
            <p:nvPr/>
          </p:nvCxnSpPr>
          <p:spPr>
            <a:xfrm>
              <a:off x="5468647" y="4105651"/>
              <a:ext cx="0" cy="26462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p:nvPr/>
          </p:nvCxnSpPr>
          <p:spPr>
            <a:xfrm>
              <a:off x="5468647" y="4793648"/>
              <a:ext cx="0" cy="26462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36" name="Oval 4"/>
          <p:cNvSpPr>
            <a:spLocks noChangeAspect="1"/>
          </p:cNvSpPr>
          <p:nvPr/>
        </p:nvSpPr>
        <p:spPr>
          <a:xfrm>
            <a:off x="4453570" y="4296654"/>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Oval 4"/>
          <p:cNvSpPr>
            <a:spLocks noChangeAspect="1"/>
          </p:cNvSpPr>
          <p:nvPr/>
        </p:nvSpPr>
        <p:spPr>
          <a:xfrm>
            <a:off x="1054081" y="5006163"/>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Oval 4"/>
          <p:cNvSpPr>
            <a:spLocks noChangeAspect="1"/>
          </p:cNvSpPr>
          <p:nvPr/>
        </p:nvSpPr>
        <p:spPr>
          <a:xfrm>
            <a:off x="1054081" y="5736939"/>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1237658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8" y="1242453"/>
            <a:ext cx="5740432" cy="3001583"/>
          </a:xfrm>
        </p:spPr>
        <p:txBody>
          <a:bodyPr/>
          <a:lstStyle/>
          <a:p>
            <a:r>
              <a:rPr lang="en-US" sz="1600" dirty="0" smtClean="0">
                <a:sym typeface="Huawei Sans" panose="020C0503030203020204" pitchFamily="34" charset="0"/>
              </a:rPr>
              <a:t>Hello packets are used in the following scenarios:</a:t>
            </a:r>
          </a:p>
          <a:p>
            <a:pPr lvl="1"/>
            <a:r>
              <a:rPr lang="en-US" sz="1400" dirty="0" smtClean="0">
                <a:sym typeface="Huawei Sans" panose="020C0503030203020204" pitchFamily="34" charset="0"/>
              </a:rPr>
              <a:t>Neighbor discovery: Hello packets are used to automatically discover neighboring routers.</a:t>
            </a:r>
          </a:p>
          <a:p>
            <a:pPr lvl="1"/>
            <a:r>
              <a:rPr lang="en-US" sz="1400" dirty="0" smtClean="0">
                <a:sym typeface="Huawei Sans" panose="020C0503030203020204" pitchFamily="34" charset="0"/>
              </a:rPr>
              <a:t>Neighbor relationship establishment: The two ends negotiate parameters in Hello packets and establish a neighbor relationship.</a:t>
            </a:r>
          </a:p>
          <a:p>
            <a:pPr lvl="1"/>
            <a:r>
              <a:rPr lang="en-US" sz="1400" dirty="0" smtClean="0">
                <a:sym typeface="Huawei Sans" panose="020C0503030203020204" pitchFamily="34" charset="0"/>
              </a:rPr>
              <a:t>Neighbor relationship holding: A router periodically sends and receives Hello packets to detect the operating status of neighbors.</a:t>
            </a:r>
            <a:endParaRPr lang="en-US" altLang="zh-CN" sz="1400" dirty="0" smtClean="0">
              <a:sym typeface="Huawei Sans" panose="020C0503030203020204" pitchFamily="34" charset="0"/>
            </a:endParaRPr>
          </a:p>
          <a:p>
            <a:pPr lvl="1"/>
            <a:endParaRPr lang="en-US" altLang="zh-CN" sz="1400" dirty="0" smtClean="0">
              <a:sym typeface="Huawei Sans" panose="020C0503030203020204" pitchFamily="34" charset="0"/>
            </a:endParaRPr>
          </a:p>
          <a:p>
            <a:endParaRPr lang="en-US" altLang="zh-CN" sz="1600" dirty="0">
              <a:sym typeface="Huawei Sans" panose="020C0503030203020204" pitchFamily="34" charset="0"/>
            </a:endParaRPr>
          </a:p>
        </p:txBody>
      </p:sp>
      <p:sp>
        <p:nvSpPr>
          <p:cNvPr id="24" name="标题 23"/>
          <p:cNvSpPr>
            <a:spLocks noGrp="1"/>
          </p:cNvSpPr>
          <p:nvPr>
            <p:ph type="title"/>
          </p:nvPr>
        </p:nvSpPr>
        <p:spPr/>
        <p:txBody>
          <a:bodyPr/>
          <a:lstStyle/>
          <a:p>
            <a:r>
              <a:rPr lang="en-US" smtClean="0">
                <a:sym typeface="Huawei Sans" panose="020C0503030203020204" pitchFamily="34" charset="0"/>
              </a:rPr>
              <a:t>Hello Packet</a:t>
            </a:r>
            <a:endParaRPr lang="en-US" altLang="zh-CN" dirty="0">
              <a:sym typeface="Huawei Sans" panose="020C0503030203020204" pitchFamily="34" charset="0"/>
            </a:endParaRPr>
          </a:p>
        </p:txBody>
      </p:sp>
      <p:sp>
        <p:nvSpPr>
          <p:cNvPr id="5" name="文本占位符 2"/>
          <p:cNvSpPr txBox="1">
            <a:spLocks/>
          </p:cNvSpPr>
          <p:nvPr/>
        </p:nvSpPr>
        <p:spPr>
          <a:xfrm>
            <a:off x="912285" y="1233488"/>
            <a:ext cx="10560048" cy="4680000"/>
          </a:xfrm>
          <a:prstGeom prst="rect">
            <a:avLst/>
          </a:prstGeom>
        </p:spPr>
        <p:txBody>
          <a:bodyPr/>
          <a:lstStyle>
            <a:lvl1pPr marL="301625" indent="-301625" algn="l"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mn-cs"/>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fontAlgn="ctr"/>
            <a:endParaRPr lang="en-US" altLang="zh-CN"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9" name="表格 28"/>
          <p:cNvGraphicFramePr>
            <a:graphicFrameLocks noGrp="1"/>
          </p:cNvGraphicFramePr>
          <p:nvPr>
            <p:extLst>
              <p:ext uri="{D42A27DB-BD31-4B8C-83A1-F6EECF244321}">
                <p14:modId xmlns:p14="http://schemas.microsoft.com/office/powerpoint/2010/main" val="3709689435"/>
              </p:ext>
            </p:extLst>
          </p:nvPr>
        </p:nvGraphicFramePr>
        <p:xfrm>
          <a:off x="950793" y="4244036"/>
          <a:ext cx="4742601" cy="2118240"/>
        </p:xfrm>
        <a:graphic>
          <a:graphicData uri="http://schemas.openxmlformats.org/drawingml/2006/table">
            <a:tbl>
              <a:tblPr>
                <a:tableStyleId>{72833802-FEF1-4C79-8D5D-14CF1EAF98D9}</a:tableStyleId>
              </a:tblPr>
              <a:tblGrid>
                <a:gridCol w="2371299"/>
                <a:gridCol w="1185651"/>
                <a:gridCol w="1185651"/>
              </a:tblGrid>
              <a:tr h="0">
                <a:tc gridSpan="3">
                  <a:txBody>
                    <a:bodyPr/>
                    <a:lstStyle/>
                    <a:p>
                      <a:pPr algn="ctr" fontAlgn="ctr"/>
                      <a:r>
                        <a:rPr lang="en-US" sz="1200" b="1" i="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 Mask</a:t>
                      </a:r>
                      <a:endParaRPr lang="en-US" sz="1200" b="1" i="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0000" marR="90000" marT="46800" marB="468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r h="0">
                <a:tc>
                  <a:txBody>
                    <a:bodyPr/>
                    <a:lstStyle/>
                    <a:p>
                      <a:pPr algn="ctr" fontAlgn="ctr"/>
                      <a:r>
                        <a:rPr lang="en-US" sz="1200" b="1" i="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Hello Interval</a:t>
                      </a:r>
                      <a:endParaRPr lang="en-US" sz="1200" b="1" i="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0000" marR="90000" marT="46800" marB="468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algn="ctr" fontAlgn="ctr"/>
                      <a:r>
                        <a:rPr lang="en-US" sz="1200" b="1" i="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Options</a:t>
                      </a:r>
                      <a:endParaRPr lang="en-US" sz="1200" b="1" i="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0000" marR="90000" marT="46800" marB="468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Router Priority</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0000" marR="90000" marT="46800" marB="468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r>
              <a:tr h="0">
                <a:tc gridSpan="3">
                  <a:txBody>
                    <a:bodyPr/>
                    <a:lstStyle/>
                    <a:p>
                      <a:pPr algn="ctr" fontAlgn="ctr"/>
                      <a:r>
                        <a:rPr lang="en-US" sz="1200" b="1" i="1"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RouterDeadInterval</a:t>
                      </a:r>
                      <a:r>
                        <a:rPr lang="en-US" sz="1200" b="1" i="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endParaRPr lang="en-US" sz="1200" b="1" i="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0000" marR="90000" marT="46800" marB="468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r h="0">
                <a:tc gridSpan="3">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Designated Router</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0000" marR="90000" marT="46800" marB="468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r h="0">
                <a:tc gridSpan="3">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Backup Designated Router</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0000" marR="90000" marT="46800" marB="468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r h="0">
                <a:tc gridSpan="3">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Neighbor</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0000" marR="90000" marT="46800" marB="468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r h="0">
                <a:tc gridSpan="3">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0000" marR="90000" marT="46800" marB="468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bl>
          </a:graphicData>
        </a:graphic>
      </p:graphicFrame>
      <p:sp>
        <p:nvSpPr>
          <p:cNvPr id="10" name="圆角矩形 75"/>
          <p:cNvSpPr/>
          <p:nvPr/>
        </p:nvSpPr>
        <p:spPr>
          <a:xfrm>
            <a:off x="6192309" y="1233488"/>
            <a:ext cx="5665688" cy="4419213"/>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ct val="150000"/>
              </a:lnSpc>
              <a:spcBef>
                <a:spcPts val="0"/>
              </a:spcBef>
              <a:spcAft>
                <a:spcPts val="600"/>
              </a:spcAft>
              <a:buFont typeface="Arial" panose="020B0604020202020204" pitchFamily="34" charset="0"/>
              <a:buChar char="•"/>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Key fields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fontAlgn="ctr">
              <a:lnSpc>
                <a:spcPct val="150000"/>
              </a:lnSpc>
              <a:buFont typeface="Huawei Sans" panose="020C0503030203020204" pitchFamily="34" charset="0"/>
              <a:buChar char="▫"/>
            </a:pPr>
            <a:r>
              <a:rPr lang="en-US" sz="11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 Mask</a:t>
            </a: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indicates the network mask of the interface that sends Hello packets.</a:t>
            </a:r>
          </a:p>
          <a:p>
            <a:pPr marL="360000" indent="-180000" fontAlgn="ctr">
              <a:lnSpc>
                <a:spcPct val="150000"/>
              </a:lnSpc>
              <a:buFont typeface="Huawei Sans" panose="020C0503030203020204" pitchFamily="34" charset="0"/>
              <a:buChar char="▫"/>
            </a:pPr>
            <a:r>
              <a:rPr lang="en-US" sz="1100" b="1"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HelloInterval</a:t>
            </a: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indicates the interval at which Hello packets are sent. The value is 10s typically.</a:t>
            </a:r>
            <a:endParaRPr lang="en-US" altLang="zh-CN"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fontAlgn="ctr">
              <a:lnSpc>
                <a:spcPct val="150000"/>
              </a:lnSpc>
              <a:buFont typeface="Huawei Sans" panose="020C0503030203020204" pitchFamily="34" charset="0"/>
              <a:buChar char="▫"/>
            </a:pPr>
            <a:r>
              <a:rPr lang="en-US" sz="1100" b="1"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RouterDeadInterval</a:t>
            </a: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indicates the expiration time of a neighbor relationship. If a device does not receive any Hello packets from its neighbors within a specified Dead interval, the neighbors are considered to be Down. The value is 40s typically.</a:t>
            </a:r>
            <a:endParaRPr lang="en-US" altLang="zh-CN"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fontAlgn="ctr">
              <a:lnSpc>
                <a:spcPct val="150000"/>
              </a:lnSpc>
              <a:buFont typeface="Huawei Sans" panose="020C0503030203020204" pitchFamily="34" charset="0"/>
              <a:buChar char="▫"/>
            </a:pPr>
            <a:r>
              <a:rPr lang="en-US" sz="11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Neighbor</a:t>
            </a: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indicates the router ID of a neighbor.</a:t>
            </a:r>
            <a:endParaRPr lang="en-US" altLang="zh-CN"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ct val="150000"/>
              </a:lnSpc>
              <a:spcAft>
                <a:spcPts val="600"/>
              </a:spcAft>
              <a:buFont typeface="Arial" panose="020B0604020202020204" pitchFamily="34" charset="0"/>
              <a:buChar char="•"/>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Description of other fields</a:t>
            </a:r>
            <a:endParaRPr lang="en-US" altLang="zh-CN" sz="11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fontAlgn="ctr">
              <a:lnSpc>
                <a:spcPct val="150000"/>
              </a:lnSpc>
              <a:buFont typeface="Huawei Sans" panose="020C0503030203020204" pitchFamily="34" charset="0"/>
              <a:buChar char="▫"/>
            </a:pPr>
            <a:r>
              <a:rPr lang="en-US" sz="11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Options:</a:t>
            </a:r>
            <a:endParaRPr lang="en-US" altLang="zh-CN" sz="11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540000" lvl="1" indent="-180000" fontAlgn="ctr">
              <a:lnSpc>
                <a:spcPct val="150000"/>
              </a:lnSpc>
              <a:buFont typeface="Huawei Sans" panose="020C0503030203020204" pitchFamily="34" charset="0"/>
              <a:buChar char="▪"/>
            </a:pP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 indicates whether external routes are supported.</a:t>
            </a:r>
            <a:endParaRPr lang="en-US" altLang="zh-CN"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540000" lvl="1" indent="-180000" fontAlgn="ctr">
              <a:lnSpc>
                <a:spcPct val="150000"/>
              </a:lnSpc>
              <a:buFont typeface="Huawei Sans" panose="020C0503030203020204" pitchFamily="34" charset="0"/>
              <a:buChar char="▪"/>
            </a:pP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MC: indicates whether to support forwarding of multicast data packets.</a:t>
            </a:r>
            <a:endParaRPr lang="en-US" altLang="zh-CN"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540000" lvl="1" indent="-180000" fontAlgn="ctr">
              <a:lnSpc>
                <a:spcPct val="150000"/>
              </a:lnSpc>
              <a:buFont typeface="Huawei Sans" panose="020C0503030203020204" pitchFamily="34" charset="0"/>
              <a:buChar char="▪"/>
            </a:pP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N/P: indicates whether the area is an NSSA.</a:t>
            </a:r>
            <a:endParaRPr lang="en-US" altLang="zh-CN"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lvl="1" indent="-180000" fontAlgn="ctr">
              <a:lnSpc>
                <a:spcPct val="150000"/>
              </a:lnSpc>
              <a:buFont typeface="Huawei Sans" panose="020C0503030203020204" pitchFamily="34" charset="0"/>
              <a:buChar char="▫"/>
            </a:pPr>
            <a:r>
              <a:rPr lang="en-US" sz="11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Router Priority</a:t>
            </a: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indicates the DR priority. The default value is 1. If it is set to 0, the router cannot participate in DR or BDR election.</a:t>
            </a:r>
          </a:p>
          <a:p>
            <a:pPr marL="360000" indent="-180000" fontAlgn="ctr">
              <a:lnSpc>
                <a:spcPct val="150000"/>
              </a:lnSpc>
              <a:buFont typeface="Huawei Sans" panose="020C0503030203020204" pitchFamily="34" charset="0"/>
              <a:buChar char="▫"/>
            </a:pPr>
            <a:r>
              <a:rPr lang="en-US" sz="11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Designated Router</a:t>
            </a: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indicates the interface address of a DR.</a:t>
            </a:r>
          </a:p>
          <a:p>
            <a:pPr marL="360000" indent="-180000" fontAlgn="ctr">
              <a:lnSpc>
                <a:spcPct val="150000"/>
              </a:lnSpc>
              <a:buFont typeface="Huawei Sans" panose="020C0503030203020204" pitchFamily="34" charset="0"/>
              <a:buChar char="▫"/>
            </a:pPr>
            <a:r>
              <a:rPr lang="en-US" sz="11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Backup Designated Router</a:t>
            </a: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indicates the interface address of a BDR.</a:t>
            </a:r>
          </a:p>
          <a:p>
            <a:pPr marL="360000" indent="-180000" fontAlgn="ctr">
              <a:lnSpc>
                <a:spcPct val="150000"/>
              </a:lnSpc>
              <a:buFont typeface="Huawei Sans" panose="020C0503030203020204" pitchFamily="34" charset="0"/>
              <a:buChar char="▫"/>
            </a:pP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3260242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smtClean="0">
                <a:solidFill>
                  <a:schemeClr val="bg1">
                    <a:lumMod val="50000"/>
                  </a:schemeClr>
                </a:solidFill>
                <a:sym typeface="Huawei Sans" panose="020C0503030203020204" pitchFamily="34" charset="0"/>
              </a:rPr>
              <a:t>Introduction to Dynamic Routing Protocols</a:t>
            </a:r>
          </a:p>
          <a:p>
            <a:r>
              <a:rPr lang="en-US" dirty="0" smtClean="0">
                <a:solidFill>
                  <a:schemeClr val="bg1">
                    <a:lumMod val="50000"/>
                  </a:schemeClr>
                </a:solidFill>
                <a:sym typeface="Huawei Sans" panose="020C0503030203020204" pitchFamily="34" charset="0"/>
              </a:rPr>
              <a:t>Overview of OSPF</a:t>
            </a:r>
            <a:endParaRPr lang="en-US" altLang="zh-CN" dirty="0" smtClean="0">
              <a:solidFill>
                <a:schemeClr val="bg1">
                  <a:lumMod val="50000"/>
                </a:schemeClr>
              </a:solidFill>
              <a:sym typeface="Huawei Sans" panose="020C0503030203020204" pitchFamily="34" charset="0"/>
            </a:endParaRPr>
          </a:p>
          <a:p>
            <a:r>
              <a:rPr lang="en-US" b="1" dirty="0" smtClean="0">
                <a:sym typeface="Huawei Sans" panose="020C0503030203020204" pitchFamily="34" charset="0"/>
              </a:rPr>
              <a:t>OSPF Working Mechanism</a:t>
            </a:r>
            <a:endParaRPr lang="en-US" altLang="zh-CN" b="1" dirty="0" smtClean="0">
              <a:sym typeface="Huawei Sans" panose="020C0503030203020204" pitchFamily="34" charset="0"/>
            </a:endParaRPr>
          </a:p>
          <a:p>
            <a:pPr lvl="1"/>
            <a:r>
              <a:rPr lang="en-US" dirty="0" smtClean="0">
                <a:solidFill>
                  <a:schemeClr val="bg1">
                    <a:lumMod val="50000"/>
                  </a:schemeClr>
                </a:solidFill>
                <a:sym typeface="Huawei Sans" panose="020C0503030203020204" pitchFamily="34" charset="0"/>
              </a:rPr>
              <a:t>Neighbor Relationship Establishment</a:t>
            </a:r>
            <a:endParaRPr lang="en-US" altLang="zh-CN" dirty="0" smtClean="0">
              <a:solidFill>
                <a:schemeClr val="bg1">
                  <a:lumMod val="50000"/>
                </a:schemeClr>
              </a:solidFill>
              <a:sym typeface="Huawei Sans" panose="020C0503030203020204" pitchFamily="34" charset="0"/>
            </a:endParaRPr>
          </a:p>
          <a:p>
            <a:pPr lvl="1">
              <a:buFont typeface="微软雅黑" panose="020B0503020204020204" pitchFamily="34" charset="-122"/>
              <a:buChar char="▪"/>
            </a:pPr>
            <a:r>
              <a:rPr lang="en-US" b="1" dirty="0" smtClean="0">
                <a:sym typeface="Huawei Sans" panose="020C0503030203020204" pitchFamily="34" charset="0"/>
              </a:rPr>
              <a:t>Adjacency Establishment</a:t>
            </a:r>
            <a:endParaRPr lang="en-US" altLang="zh-CN" b="1" dirty="0" smtClean="0">
              <a:sym typeface="Huawei Sans" panose="020C0503030203020204" pitchFamily="34" charset="0"/>
            </a:endParaRPr>
          </a:p>
          <a:p>
            <a:pPr lvl="1"/>
            <a:r>
              <a:rPr lang="en-US" dirty="0" smtClean="0">
                <a:solidFill>
                  <a:schemeClr val="bg1">
                    <a:lumMod val="50000"/>
                  </a:schemeClr>
                </a:solidFill>
                <a:sym typeface="Huawei Sans" panose="020C0503030203020204" pitchFamily="34" charset="0"/>
              </a:rPr>
              <a:t>Functions of the DR and BDR</a:t>
            </a:r>
          </a:p>
          <a:p>
            <a:r>
              <a:rPr lang="en-US" dirty="0" smtClean="0">
                <a:solidFill>
                  <a:schemeClr val="bg1">
                    <a:lumMod val="50000"/>
                  </a:schemeClr>
                </a:solidFill>
                <a:sym typeface="Huawei Sans" panose="020C0503030203020204" pitchFamily="34" charset="0"/>
              </a:rPr>
              <a:t>Basic OSPF Configurations</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7992523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Adjacency Establishment (1)</a:t>
            </a:r>
            <a:endParaRPr lang="en-US" altLang="zh-CN" dirty="0">
              <a:sym typeface="Huawei Sans" panose="020C0503030203020204" pitchFamily="34" charset="0"/>
            </a:endParaRPr>
          </a:p>
        </p:txBody>
      </p:sp>
      <p:sp>
        <p:nvSpPr>
          <p:cNvPr id="15" name="TextBox 42"/>
          <p:cNvSpPr txBox="1"/>
          <p:nvPr/>
        </p:nvSpPr>
        <p:spPr>
          <a:xfrm>
            <a:off x="4135203" y="4312215"/>
            <a:ext cx="774000" cy="316800"/>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3600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200" dirty="0" smtClean="0">
                <a:latin typeface="Huawei Sans" panose="020C0503030203020204" pitchFamily="34" charset="0"/>
                <a:sym typeface="Huawei Sans" panose="020C0503030203020204" pitchFamily="34" charset="0"/>
              </a:rPr>
              <a:t>Exchange</a:t>
            </a:r>
            <a:endParaRPr lang="en-US" altLang="zh-CN" sz="1200" dirty="0">
              <a:latin typeface="Huawei Sans" panose="020C0503030203020204" pitchFamily="34" charset="0"/>
              <a:sym typeface="Huawei Sans" panose="020C0503030203020204" pitchFamily="34" charset="0"/>
            </a:endParaRPr>
          </a:p>
        </p:txBody>
      </p:sp>
      <p:cxnSp>
        <p:nvCxnSpPr>
          <p:cNvPr id="7" name="直接箭头连接符 6"/>
          <p:cNvCxnSpPr/>
          <p:nvPr/>
        </p:nvCxnSpPr>
        <p:spPr bwMode="auto">
          <a:xfrm flipH="1">
            <a:off x="1069956" y="3248273"/>
            <a:ext cx="2520000" cy="0"/>
          </a:xfrm>
          <a:prstGeom prst="straightConnector1">
            <a:avLst/>
          </a:prstGeom>
          <a:ln w="28575" cap="flat" cmpd="sng" algn="ctr">
            <a:solidFill>
              <a:schemeClr val="tx1"/>
            </a:solidFill>
            <a:prstDash val="solid"/>
            <a:round/>
            <a:headEnd type="none" w="med" len="med"/>
            <a:tailEnd type="arrow"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9" name="TextBox 24"/>
          <p:cNvSpPr txBox="1"/>
          <p:nvPr/>
        </p:nvSpPr>
        <p:spPr>
          <a:xfrm>
            <a:off x="956064" y="2907189"/>
            <a:ext cx="2664000" cy="276999"/>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DD(</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Seq</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=X, I=1, M=1, MS=1)</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Box 25"/>
          <p:cNvSpPr txBox="1"/>
          <p:nvPr/>
        </p:nvSpPr>
        <p:spPr>
          <a:xfrm>
            <a:off x="956064" y="3553568"/>
            <a:ext cx="2664000" cy="276999"/>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DD(</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Seq</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=Y, I=1, M=1, MS=1)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p:cNvCxnSpPr/>
          <p:nvPr/>
        </p:nvCxnSpPr>
        <p:spPr bwMode="auto">
          <a:xfrm flipH="1">
            <a:off x="974708" y="2094624"/>
            <a:ext cx="32338" cy="4107970"/>
          </a:xfrm>
          <a:prstGeom prst="line">
            <a:avLst/>
          </a:prstGeom>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 name="直接连接符 5"/>
          <p:cNvCxnSpPr>
            <a:stCxn id="33" idx="2"/>
          </p:cNvCxnSpPr>
          <p:nvPr/>
        </p:nvCxnSpPr>
        <p:spPr bwMode="auto">
          <a:xfrm>
            <a:off x="3709529" y="2181492"/>
            <a:ext cx="0" cy="4056442"/>
          </a:xfrm>
          <a:prstGeom prst="line">
            <a:avLst/>
          </a:prstGeom>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4" name="TextBox 41"/>
          <p:cNvSpPr txBox="1"/>
          <p:nvPr/>
        </p:nvSpPr>
        <p:spPr>
          <a:xfrm>
            <a:off x="956064" y="4115497"/>
            <a:ext cx="2664000" cy="276999"/>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DD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Seq</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=Y, LSDB summary)</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TextBox 45"/>
          <p:cNvSpPr txBox="1"/>
          <p:nvPr/>
        </p:nvSpPr>
        <p:spPr>
          <a:xfrm>
            <a:off x="956064" y="4635055"/>
            <a:ext cx="2664000"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DD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Seq</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Y + 1, LSDB summary, MS =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TextBox 48"/>
          <p:cNvSpPr txBox="1"/>
          <p:nvPr/>
        </p:nvSpPr>
        <p:spPr>
          <a:xfrm>
            <a:off x="956064" y="5417808"/>
            <a:ext cx="2664000" cy="276999"/>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DD(</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Seq</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=Y+1)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p:cNvSpPr/>
          <p:nvPr/>
        </p:nvSpPr>
        <p:spPr bwMode="auto">
          <a:xfrm>
            <a:off x="3054072" y="1275533"/>
            <a:ext cx="1310912" cy="322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fontAlgn="ctr">
              <a:buClr>
                <a:srgbClr val="CC9900"/>
              </a:buClr>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R1 </a:t>
            </a:r>
          </a:p>
          <a:p>
            <a:pPr algn="ctr" fontAlgn="ctr">
              <a:buClr>
                <a:srgbClr val="CC9900"/>
              </a:buClr>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0" name="直接连接符 29"/>
          <p:cNvCxnSpPr>
            <a:stCxn id="32" idx="3"/>
            <a:endCxn id="33" idx="1"/>
          </p:cNvCxnSpPr>
          <p:nvPr/>
        </p:nvCxnSpPr>
        <p:spPr bwMode="auto">
          <a:xfrm>
            <a:off x="1270043" y="1960092"/>
            <a:ext cx="2168885" cy="0"/>
          </a:xfrm>
          <a:prstGeom prst="line">
            <a:avLst/>
          </a:prstGeom>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pic>
        <p:nvPicPr>
          <p:cNvPr id="3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28842" y="1738692"/>
            <a:ext cx="541201" cy="442800"/>
          </a:xfrm>
          <a:prstGeom prst="rect">
            <a:avLst/>
          </a:prstGeom>
          <a:noFill/>
        </p:spPr>
      </p:pic>
      <p:sp>
        <p:nvSpPr>
          <p:cNvPr id="31" name="矩形 30"/>
          <p:cNvSpPr/>
          <p:nvPr/>
        </p:nvSpPr>
        <p:spPr bwMode="auto">
          <a:xfrm>
            <a:off x="396165" y="1240286"/>
            <a:ext cx="1189423" cy="329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fontAlgn="ctr">
              <a:buClr>
                <a:srgbClr val="CC9900"/>
              </a:buClr>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R2 </a:t>
            </a:r>
          </a:p>
          <a:p>
            <a:pPr algn="ctr" fontAlgn="ctr">
              <a:buClr>
                <a:srgbClr val="CC9900"/>
              </a:buClr>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438928" y="1738692"/>
            <a:ext cx="541201" cy="442800"/>
          </a:xfrm>
          <a:prstGeom prst="rect">
            <a:avLst/>
          </a:prstGeom>
          <a:noFill/>
        </p:spPr>
      </p:pic>
      <p:sp>
        <p:nvSpPr>
          <p:cNvPr id="69" name="文本框 68"/>
          <p:cNvSpPr txBox="1"/>
          <p:nvPr/>
        </p:nvSpPr>
        <p:spPr bwMode="auto">
          <a:xfrm>
            <a:off x="4135203" y="3069497"/>
            <a:ext cx="774000" cy="316800"/>
          </a:xfrm>
          <a:prstGeom prst="rect">
            <a:avLst/>
          </a:prstGeom>
          <a:noFill/>
          <a:ln w="12700" cap="flat" cmpd="sng" algn="ctr">
            <a:solidFill>
              <a:sysClr val="window" lastClr="FFFFFF">
                <a:lumMod val="75000"/>
              </a:sysClr>
            </a:solidFill>
            <a:prstDash val="solid"/>
            <a:miter lim="800000"/>
          </a:ln>
          <a:effectLst/>
        </p:spPr>
        <p:txBody>
          <a:bodyPr rot="0" spcFirstLastPara="0" vertOverflow="overflow" horzOverflow="overflow" vert="horz" wrap="square" lIns="0" tIns="0" rIns="36000" bIns="0" numCol="1" spcCol="0" rtlCol="0" fromWordArt="0" anchor="ctr" anchorCtr="0" forceAA="0" compatLnSpc="1">
            <a:prstTxWarp prst="textNoShape">
              <a:avLst/>
            </a:prstTxWarp>
            <a:noAutofit/>
          </a:bodyPr>
          <a:lstStyle>
            <a:defPPr>
              <a:defRPr lang="en-US"/>
            </a:defPPr>
            <a:lvl1pPr marL="108000">
              <a:lnSpc>
                <a:spcPct val="130000"/>
              </a:lnSpc>
              <a:defRPr sz="1600" kern="0">
                <a:solidFill>
                  <a:srgbClr val="1D1D1A"/>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0" algn="ctr" fontAlgn="ctr">
              <a:lnSpc>
                <a:spcPct val="100000"/>
              </a:lnSpc>
            </a:pP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ExStart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auto">
          <a:xfrm>
            <a:off x="4135203" y="5510555"/>
            <a:ext cx="774000" cy="3168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3600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200" dirty="0" smtClean="0">
                <a:latin typeface="Huawei Sans" panose="020C0503030203020204" pitchFamily="34" charset="0"/>
                <a:sym typeface="Huawei Sans" panose="020C0503030203020204" pitchFamily="34" charset="0"/>
              </a:rPr>
              <a:t>Loading</a:t>
            </a:r>
            <a:endParaRPr lang="en-US" altLang="zh-CN" sz="1200" dirty="0">
              <a:latin typeface="Huawei Sans" panose="020C0503030203020204" pitchFamily="34" charset="0"/>
              <a:sym typeface="Huawei Sans" panose="020C0503030203020204" pitchFamily="34" charset="0"/>
            </a:endParaRPr>
          </a:p>
        </p:txBody>
      </p:sp>
      <p:sp>
        <p:nvSpPr>
          <p:cNvPr id="60" name="TextBox 34"/>
          <p:cNvSpPr txBox="1"/>
          <p:nvPr/>
        </p:nvSpPr>
        <p:spPr>
          <a:xfrm>
            <a:off x="4173404" y="2286183"/>
            <a:ext cx="774000" cy="316800"/>
          </a:xfrm>
          <a:prstGeom prst="rect">
            <a:avLst/>
          </a:prstGeom>
          <a:no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fontAlgn="auto">
              <a:lnSpc>
                <a:spcPts val="2200"/>
              </a:lnSpc>
              <a:spcBef>
                <a:spcPts val="0"/>
              </a:spcBef>
              <a:spcAft>
                <a:spcPts val="0"/>
              </a:spcAft>
              <a:defRPr sz="1200">
                <a:solidFill>
                  <a:schemeClr val="tx1">
                    <a:lumMod val="95000"/>
                    <a:lumOff val="5000"/>
                  </a:schemeClr>
                </a:solidFill>
              </a:defRPr>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2-way</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1" name="直接箭头连接符 60"/>
          <p:cNvCxnSpPr/>
          <p:nvPr/>
        </p:nvCxnSpPr>
        <p:spPr bwMode="auto">
          <a:xfrm flipH="1">
            <a:off x="1069955" y="3859002"/>
            <a:ext cx="2520000" cy="0"/>
          </a:xfrm>
          <a:prstGeom prst="straightConnector1">
            <a:avLst/>
          </a:prstGeom>
          <a:ln w="28575" cap="flat" cmpd="sng" algn="ctr">
            <a:solidFill>
              <a:schemeClr val="tx1"/>
            </a:solidFill>
            <a:prstDash val="solid"/>
            <a:round/>
            <a:headEnd type="triangl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2" name="直接箭头连接符 61"/>
          <p:cNvCxnSpPr/>
          <p:nvPr/>
        </p:nvCxnSpPr>
        <p:spPr bwMode="auto">
          <a:xfrm flipH="1">
            <a:off x="1069955" y="4443716"/>
            <a:ext cx="2520000" cy="0"/>
          </a:xfrm>
          <a:prstGeom prst="straightConnector1">
            <a:avLst/>
          </a:prstGeom>
          <a:ln w="28575" cap="flat" cmpd="sng" algn="ctr">
            <a:solidFill>
              <a:schemeClr val="tx1"/>
            </a:solidFill>
            <a:prstDash val="solid"/>
            <a:round/>
            <a:headEnd type="none" w="med" len="med"/>
            <a:tailEnd type="arrow"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3" name="直接箭头连接符 62"/>
          <p:cNvCxnSpPr/>
          <p:nvPr/>
        </p:nvCxnSpPr>
        <p:spPr bwMode="auto">
          <a:xfrm flipH="1">
            <a:off x="1069955" y="5095568"/>
            <a:ext cx="2520000" cy="0"/>
          </a:xfrm>
          <a:prstGeom prst="straightConnector1">
            <a:avLst/>
          </a:prstGeom>
          <a:ln w="28575" cap="flat" cmpd="sng" algn="ctr">
            <a:solidFill>
              <a:schemeClr val="tx1"/>
            </a:solidFill>
            <a:prstDash val="solid"/>
            <a:round/>
            <a:headEnd type="triangl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4" name="直接箭头连接符 63"/>
          <p:cNvCxnSpPr/>
          <p:nvPr/>
        </p:nvCxnSpPr>
        <p:spPr bwMode="auto">
          <a:xfrm flipH="1">
            <a:off x="1069956" y="5723648"/>
            <a:ext cx="2520000" cy="0"/>
          </a:xfrm>
          <a:prstGeom prst="straightConnector1">
            <a:avLst/>
          </a:prstGeom>
          <a:ln w="28575" cap="flat" cmpd="sng" algn="ctr">
            <a:solidFill>
              <a:schemeClr val="tx1"/>
            </a:solidFill>
            <a:prstDash val="solid"/>
            <a:round/>
            <a:headEnd type="none" w="med" len="med"/>
            <a:tailEnd type="arrow"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65" name="圆角矩形 75"/>
          <p:cNvSpPr/>
          <p:nvPr/>
        </p:nvSpPr>
        <p:spPr>
          <a:xfrm>
            <a:off x="7613259" y="1422860"/>
            <a:ext cx="4132654" cy="3250510"/>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Fields in DD packets</a:t>
            </a:r>
            <a:endParaRPr lang="en-US" altLang="zh-CN"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fontAlgn="ctr">
              <a:lnSpc>
                <a:spcPct val="125000"/>
              </a:lnSpc>
              <a:buFont typeface="Huawei Sans" panose="020C0503030203020204" pitchFamily="34" charset="0"/>
              <a:buChar char="▫"/>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a:t>
            </a: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If the DD packet is the first among multiple consecutive DD packets sent by a device, this field is set to 1. Otherwise, this field is set to 0.</a:t>
            </a:r>
            <a:endParaRPr lang="en-US" altLang="zh-CN"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fontAlgn="ctr">
              <a:lnSpc>
                <a:spcPct val="125000"/>
              </a:lnSpc>
              <a:buFont typeface="Huawei Sans" panose="020C0503030203020204" pitchFamily="34" charset="0"/>
              <a:buChar char="▫"/>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 (More):</a:t>
            </a: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If the DD packet is the last among multiple consecutive DD packets sent by a device, this field is set to 0. Otherwise, this field is set to 1.</a:t>
            </a:r>
            <a:endParaRPr lang="en-US" altLang="zh-CN"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fontAlgn="ctr">
              <a:lnSpc>
                <a:spcPct val="125000"/>
              </a:lnSpc>
              <a:buFont typeface="Huawei Sans" panose="020C0503030203020204" pitchFamily="34" charset="0"/>
              <a:buChar char="▫"/>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 (Master/Slave):</a:t>
            </a: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When two OSPF routers exchange DD packets, they need to determine the master/slave relationship. The router with a larger router ID becomes the master router. The value 1 indicates that the sender is the master.</a:t>
            </a:r>
            <a:endParaRPr lang="en-US" altLang="zh-CN"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fontAlgn="ctr">
              <a:lnSpc>
                <a:spcPct val="125000"/>
              </a:lnSpc>
              <a:buFont typeface="Huawei Sans" panose="020C0503030203020204" pitchFamily="34" charset="0"/>
              <a:buChar char="▫"/>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DD sequence number: </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indicates the sequence number of a DD packet. The master and slave devices use sequence numbers to ensure the reliability and integrity of DD packet transmission.</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Box 33"/>
          <p:cNvSpPr txBox="1"/>
          <p:nvPr/>
        </p:nvSpPr>
        <p:spPr>
          <a:xfrm>
            <a:off x="3882822" y="1610561"/>
            <a:ext cx="1443069" cy="35965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a:solidFill>
                  <a:srgbClr val="C00000"/>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Neighbor status of R1</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8" name="直接箭头连接符 77"/>
          <p:cNvCxnSpPr/>
          <p:nvPr/>
        </p:nvCxnSpPr>
        <p:spPr>
          <a:xfrm>
            <a:off x="4522203" y="3481833"/>
            <a:ext cx="0" cy="72920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p:nvPr/>
        </p:nvCxnSpPr>
        <p:spPr>
          <a:xfrm>
            <a:off x="4522203" y="4656311"/>
            <a:ext cx="0" cy="788793"/>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0" name="直接箭头连接符 79"/>
          <p:cNvCxnSpPr/>
          <p:nvPr/>
        </p:nvCxnSpPr>
        <p:spPr>
          <a:xfrm>
            <a:off x="4522203" y="2657469"/>
            <a:ext cx="0" cy="357436"/>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3" name="圆角矩形 42"/>
          <p:cNvSpPr/>
          <p:nvPr/>
        </p:nvSpPr>
        <p:spPr>
          <a:xfrm>
            <a:off x="4059174" y="2181492"/>
            <a:ext cx="919821" cy="3962975"/>
          </a:xfrm>
          <a:prstGeom prst="roundRect">
            <a:avLst/>
          </a:prstGeom>
          <a:noFill/>
          <a:ln w="12700" cap="flat" cmpd="sng" algn="ctr">
            <a:solidFill>
              <a:sysClr val="window" lastClr="FFFFFF">
                <a:lumMod val="75000"/>
              </a:sys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8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auto">
          <a:xfrm>
            <a:off x="5325891" y="2523783"/>
            <a:ext cx="2233753" cy="1133227"/>
          </a:xfrm>
          <a:prstGeom prst="rect">
            <a:avLst/>
          </a:prstGeom>
          <a:noFill/>
          <a:ln w="12700" cap="flat" cmpd="sng" algn="ctr">
            <a:solidFill>
              <a:sysClr val="window" lastClr="FFFFFF">
                <a:lumMod val="75000"/>
              </a:sys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marL="108000">
              <a:lnSpc>
                <a:spcPct val="130000"/>
              </a:lnSpc>
              <a:defRPr sz="1600" kern="0">
                <a:solidFill>
                  <a:srgbClr val="1D1D1A"/>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100" dirty="0" err="1" smtClean="0">
                <a:latin typeface="Huawei Sans" panose="020C0503030203020204" pitchFamily="34" charset="0"/>
                <a:ea typeface="方正兰亭黑简体" panose="02000000000000000000" pitchFamily="2" charset="-122"/>
                <a:sym typeface="Huawei Sans" panose="020C0503030203020204" pitchFamily="34" charset="0"/>
              </a:rPr>
              <a:t>ExStart</a:t>
            </a: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 The router starts to send DD packets to its neighbor. The DD packets sent in this state do not contain the link state description.</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TextBox 42"/>
          <p:cNvSpPr txBox="1"/>
          <p:nvPr/>
        </p:nvSpPr>
        <p:spPr>
          <a:xfrm>
            <a:off x="5325891" y="4064347"/>
            <a:ext cx="2233753" cy="970400"/>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108000" algn="l" fontAlgn="ctr">
              <a:lnSpc>
                <a:spcPct val="130000"/>
              </a:lnSpc>
            </a:pPr>
            <a:r>
              <a:rPr lang="en-US" sz="1100" dirty="0" smtClean="0">
                <a:latin typeface="Huawei Sans" panose="020C0503030203020204" pitchFamily="34" charset="0"/>
                <a:sym typeface="Huawei Sans" panose="020C0503030203020204" pitchFamily="34" charset="0"/>
              </a:rPr>
              <a:t>Exchange: A router and its neighbor exchange DD packets that contain link state summaries.</a:t>
            </a:r>
            <a:endParaRPr lang="en-US" sz="1100" dirty="0">
              <a:latin typeface="Huawei Sans" panose="020C0503030203020204" pitchFamily="34" charset="0"/>
              <a:sym typeface="Huawei Sans" panose="020C0503030203020204" pitchFamily="34" charset="0"/>
            </a:endParaRPr>
          </a:p>
        </p:txBody>
      </p:sp>
      <p:sp>
        <p:nvSpPr>
          <p:cNvPr id="46" name="文本框 45"/>
          <p:cNvSpPr txBox="1"/>
          <p:nvPr/>
        </p:nvSpPr>
        <p:spPr bwMode="auto">
          <a:xfrm>
            <a:off x="5325891" y="5216095"/>
            <a:ext cx="2233753" cy="92837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108000" algn="l" fontAlgn="ctr">
              <a:lnSpc>
                <a:spcPct val="130000"/>
              </a:lnSpc>
            </a:pPr>
            <a:r>
              <a:rPr lang="en-US" sz="1100" dirty="0" smtClean="0">
                <a:latin typeface="Huawei Sans" panose="020C0503030203020204" pitchFamily="34" charset="0"/>
                <a:sym typeface="Huawei Sans" panose="020C0503030203020204" pitchFamily="34" charset="0"/>
              </a:rPr>
              <a:t>Loading: A router and its neighbor send LSR packets, LSU packets, and </a:t>
            </a:r>
            <a:r>
              <a:rPr lang="en-US" sz="1100" dirty="0" err="1" smtClean="0">
                <a:latin typeface="Huawei Sans" panose="020C0503030203020204" pitchFamily="34" charset="0"/>
                <a:sym typeface="Huawei Sans" panose="020C0503030203020204" pitchFamily="34" charset="0"/>
              </a:rPr>
              <a:t>LSAck</a:t>
            </a:r>
            <a:r>
              <a:rPr lang="en-US" sz="1100" dirty="0" smtClean="0">
                <a:latin typeface="Huawei Sans" panose="020C0503030203020204" pitchFamily="34" charset="0"/>
                <a:sym typeface="Huawei Sans" panose="020C0503030203020204" pitchFamily="34" charset="0"/>
              </a:rPr>
              <a:t> packets to each other.</a:t>
            </a:r>
            <a:endParaRPr lang="en-US" sz="11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6867623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1800" dirty="0" smtClean="0">
                <a:sym typeface="Huawei Sans" panose="020C0503030203020204" pitchFamily="34" charset="0"/>
              </a:rPr>
              <a:t>Routers forward data packets based on routing tables. Routing entries can be manually configured or generated using dynamic routing protocols.</a:t>
            </a:r>
          </a:p>
          <a:p>
            <a:r>
              <a:rPr lang="en-US" sz="1800" dirty="0" smtClean="0">
                <a:sym typeface="Huawei Sans" panose="020C0503030203020204" pitchFamily="34" charset="0"/>
              </a:rPr>
              <a:t>Compared with dynamic routes, static routes use less bandwidth and do not utilize CPU resources for route calculation and update analysis. Static routes alone can implement interworking for simple networks. If a network fault occurs or the topology changes, static routes cannot be automatically updated and must be manually reconfigured to adapt to the network change.</a:t>
            </a:r>
          </a:p>
          <a:p>
            <a:r>
              <a:rPr lang="en-US" sz="1800" dirty="0" smtClean="0">
                <a:sym typeface="Huawei Sans" panose="020C0503030203020204" pitchFamily="34" charset="0"/>
              </a:rPr>
              <a:t>Compared with static routes, dynamic routing protocols have higher scalability and better adaptability.</a:t>
            </a:r>
          </a:p>
          <a:p>
            <a:r>
              <a:rPr lang="en-US" sz="1800" dirty="0" smtClean="0">
                <a:sym typeface="Huawei Sans" panose="020C0503030203020204" pitchFamily="34" charset="0"/>
              </a:rPr>
              <a:t>The Open Shortest Path First (OSPF), as an Interior Gateway Protocol (IGP), is widely used because it features high scalability and fast convergence.</a:t>
            </a:r>
            <a:endParaRPr lang="en-US" altLang="zh-CN" sz="1800" dirty="0" smtClean="0">
              <a:sym typeface="Huawei Sans" panose="020C0503030203020204" pitchFamily="34" charset="0"/>
            </a:endParaRPr>
          </a:p>
          <a:p>
            <a:r>
              <a:rPr lang="en-US" sz="1800" dirty="0" smtClean="0">
                <a:sym typeface="Huawei Sans" panose="020C0503030203020204" pitchFamily="34" charset="0"/>
              </a:rPr>
              <a:t>This course describes basic OSPF concepts, OSPF adjacency establishment, and basic OSPF configurations.</a:t>
            </a:r>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263968088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451877" y="1242453"/>
            <a:ext cx="11306175" cy="1024229"/>
          </a:xfrm>
        </p:spPr>
        <p:txBody>
          <a:bodyPr/>
          <a:lstStyle/>
          <a:p>
            <a:pPr marL="0" indent="0">
              <a:buNone/>
            </a:pPr>
            <a:r>
              <a:rPr lang="en-US" sz="1800" dirty="0" smtClean="0">
                <a:sym typeface="Huawei Sans" panose="020C0503030203020204" pitchFamily="34" charset="0"/>
              </a:rPr>
              <a:t>A DD packet contains the LSA header information, including the LS type, LS ID, Advertising Router, LS Sequence Number, and LS Checksum.</a:t>
            </a:r>
            <a:endParaRPr lang="en-US" altLang="zh-CN" sz="1800" dirty="0" smtClean="0">
              <a:sym typeface="Huawei Sans" panose="020C0503030203020204" pitchFamily="34" charset="0"/>
            </a:endParaRPr>
          </a:p>
          <a:p>
            <a:endParaRPr lang="en-US" altLang="zh-CN" sz="1800" dirty="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DD Packet</a:t>
            </a:r>
            <a:endParaRPr lang="en-US" altLang="zh-CN" dirty="0">
              <a:sym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1237880502"/>
              </p:ext>
            </p:extLst>
          </p:nvPr>
        </p:nvGraphicFramePr>
        <p:xfrm>
          <a:off x="646980" y="2827481"/>
          <a:ext cx="4556901" cy="1647231"/>
        </p:xfrm>
        <a:graphic>
          <a:graphicData uri="http://schemas.openxmlformats.org/drawingml/2006/table">
            <a:tbl>
              <a:tblPr>
                <a:tableStyleId>{72833802-FEF1-4C79-8D5D-14CF1EAF98D9}</a:tableStyleId>
              </a:tblPr>
              <a:tblGrid>
                <a:gridCol w="1423815"/>
                <a:gridCol w="1229554"/>
                <a:gridCol w="1903532"/>
              </a:tblGrid>
              <a:tr h="549077">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Interface MTU</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71" marR="7171" marT="7171"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Options</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71" marR="7171" marT="7171"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 0 0 0 0 I M MS</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71" marR="7171" marT="7171"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r>
              <a:tr h="549077">
                <a:tc gridSpan="3">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DD sequence number</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71" marR="7171" marT="7171"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r h="549077">
                <a:tc gridSpan="3">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LSA Header</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71" marR="7171" marT="7171"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bl>
          </a:graphicData>
        </a:graphic>
      </p:graphicFrame>
      <p:sp>
        <p:nvSpPr>
          <p:cNvPr id="7" name="圆角矩形 75"/>
          <p:cNvSpPr/>
          <p:nvPr/>
        </p:nvSpPr>
        <p:spPr>
          <a:xfrm>
            <a:off x="5770055" y="2543748"/>
            <a:ext cx="5665688" cy="2545087"/>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r>
              <a:rPr lang="en-US" sz="16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Description of other fields</a:t>
            </a:r>
            <a:endParaRPr lang="en-US" altLang="zh-CN" sz="16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lvl="1" indent="-180000" fontAlgn="ctr">
              <a:lnSpc>
                <a:spcPct val="125000"/>
              </a:lnSpc>
              <a:spcAft>
                <a:spcPts val="600"/>
              </a:spcAft>
              <a:buFont typeface="Huawei Sans" panose="020C0503030203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Interface MTU: indicates the maximum size of an IP packet that an interface can send without fragmenting the packet. The DD packets sent by two neighbors contain the MTU. If the MTU in the received DD packet is different from the local MTU, the DD packet is discarded. By default, MTU check is disabled on a Huawei device.</a:t>
            </a:r>
          </a:p>
          <a:p>
            <a:pPr marL="360000" lvl="1" indent="-180000" fontAlgn="ctr">
              <a:lnSpc>
                <a:spcPct val="125000"/>
              </a:lnSpc>
              <a:spcAft>
                <a:spcPts val="600"/>
              </a:spcAft>
              <a:buFont typeface="Huawei Sans" panose="020C0503030203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Options: The field is the same as that in a Hello packet.</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fontAlgn="ctr">
              <a:lnSpc>
                <a:spcPct val="125000"/>
              </a:lnSpc>
              <a:buFont typeface="Huawei Sans" panose="020C0503030203020204" pitchFamily="34" charset="0"/>
              <a:buChar char="▫"/>
            </a:pP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6173918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4255076" y="2418753"/>
            <a:ext cx="1391244" cy="1419257"/>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Box 33"/>
          <p:cNvSpPr txBox="1"/>
          <p:nvPr/>
        </p:nvSpPr>
        <p:spPr>
          <a:xfrm>
            <a:off x="4260073" y="1899019"/>
            <a:ext cx="1443069" cy="35965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a:solidFill>
                  <a:srgbClr val="C00000"/>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Neighbor status of R1</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标题 57"/>
          <p:cNvSpPr>
            <a:spLocks noGrp="1"/>
          </p:cNvSpPr>
          <p:nvPr>
            <p:ph type="title"/>
          </p:nvPr>
        </p:nvSpPr>
        <p:spPr/>
        <p:txBody>
          <a:bodyPr/>
          <a:lstStyle/>
          <a:p>
            <a:r>
              <a:rPr lang="en-US" smtClean="0">
                <a:sym typeface="Huawei Sans" panose="020C0503030203020204" pitchFamily="34" charset="0"/>
              </a:rPr>
              <a:t>Adjacency Establishment (2)</a:t>
            </a:r>
            <a:endParaRPr lang="en-US" altLang="zh-CN" dirty="0">
              <a:sym typeface="Huawei Sans" panose="020C0503030203020204" pitchFamily="34" charset="0"/>
            </a:endParaRPr>
          </a:p>
        </p:txBody>
      </p:sp>
      <p:grpSp>
        <p:nvGrpSpPr>
          <p:cNvPr id="59" name="组合 58"/>
          <p:cNvGrpSpPr/>
          <p:nvPr/>
        </p:nvGrpSpPr>
        <p:grpSpPr>
          <a:xfrm>
            <a:off x="397424" y="1574996"/>
            <a:ext cx="3779162" cy="3188076"/>
            <a:chOff x="629438" y="1342981"/>
            <a:chExt cx="3779162" cy="3188076"/>
          </a:xfrm>
        </p:grpSpPr>
        <p:grpSp>
          <p:nvGrpSpPr>
            <p:cNvPr id="60" name="组合 59"/>
            <p:cNvGrpSpPr/>
            <p:nvPr/>
          </p:nvGrpSpPr>
          <p:grpSpPr>
            <a:xfrm>
              <a:off x="1071186" y="2186738"/>
              <a:ext cx="3020628" cy="413187"/>
              <a:chOff x="1055946" y="2710086"/>
              <a:chExt cx="3020628" cy="353758"/>
            </a:xfrm>
          </p:grpSpPr>
          <p:cxnSp>
            <p:nvCxnSpPr>
              <p:cNvPr id="82" name="直接箭头连接符 81"/>
              <p:cNvCxnSpPr/>
              <p:nvPr/>
            </p:nvCxnSpPr>
            <p:spPr bwMode="auto">
              <a:xfrm flipH="1">
                <a:off x="1199480" y="3063844"/>
                <a:ext cx="2719930" cy="0"/>
              </a:xfrm>
              <a:prstGeom prst="straightConnector1">
                <a:avLst/>
              </a:prstGeom>
              <a:ln w="28575" cap="flat" cmpd="sng" algn="ctr">
                <a:solidFill>
                  <a:schemeClr val="tx1"/>
                </a:solidFill>
                <a:prstDash val="solid"/>
                <a:round/>
                <a:headEnd type="none" w="med" len="med"/>
                <a:tailEnd type="arrow"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83" name="TextBox 24"/>
              <p:cNvSpPr txBox="1"/>
              <p:nvPr/>
            </p:nvSpPr>
            <p:spPr>
              <a:xfrm>
                <a:off x="1055946" y="2710086"/>
                <a:ext cx="3020628" cy="237158"/>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LSR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1" name="组合 60"/>
            <p:cNvGrpSpPr/>
            <p:nvPr/>
          </p:nvGrpSpPr>
          <p:grpSpPr>
            <a:xfrm>
              <a:off x="835558" y="2939717"/>
              <a:ext cx="3491885" cy="348560"/>
              <a:chOff x="6792436" y="1111804"/>
              <a:chExt cx="3491885" cy="348560"/>
            </a:xfrm>
          </p:grpSpPr>
          <p:cxnSp>
            <p:nvCxnSpPr>
              <p:cNvPr id="80" name="直接箭头连接符 79"/>
              <p:cNvCxnSpPr/>
              <p:nvPr/>
            </p:nvCxnSpPr>
            <p:spPr bwMode="auto">
              <a:xfrm>
                <a:off x="7164779" y="1460364"/>
                <a:ext cx="2747197" cy="0"/>
              </a:xfrm>
              <a:prstGeom prst="straightConnector1">
                <a:avLst/>
              </a:prstGeom>
              <a:ln w="28575" cap="flat" cmpd="sng" algn="ctr">
                <a:solidFill>
                  <a:schemeClr val="tx1"/>
                </a:solidFill>
                <a:prstDash val="solid"/>
                <a:round/>
                <a:headEnd type="none" w="med" len="med"/>
                <a:tailEnd type="arrow"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81" name="TextBox 25"/>
              <p:cNvSpPr txBox="1"/>
              <p:nvPr/>
            </p:nvSpPr>
            <p:spPr>
              <a:xfrm>
                <a:off x="6792436" y="1111804"/>
                <a:ext cx="3491885" cy="276999"/>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LSU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62" name="直接连接符 61"/>
            <p:cNvCxnSpPr/>
            <p:nvPr/>
          </p:nvCxnSpPr>
          <p:spPr bwMode="auto">
            <a:xfrm flipH="1">
              <a:off x="997189" y="2030229"/>
              <a:ext cx="0" cy="2500828"/>
            </a:xfrm>
            <a:prstGeom prst="line">
              <a:avLst/>
            </a:prstGeom>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3" name="直接连接符 62"/>
            <p:cNvCxnSpPr/>
            <p:nvPr/>
          </p:nvCxnSpPr>
          <p:spPr bwMode="auto">
            <a:xfrm>
              <a:off x="4086900" y="2030229"/>
              <a:ext cx="0" cy="2500828"/>
            </a:xfrm>
            <a:prstGeom prst="line">
              <a:avLst/>
            </a:prstGeom>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nvGrpSpPr>
            <p:cNvPr id="64" name="组合 63"/>
            <p:cNvGrpSpPr/>
            <p:nvPr/>
          </p:nvGrpSpPr>
          <p:grpSpPr>
            <a:xfrm>
              <a:off x="932555" y="3605995"/>
              <a:ext cx="3297891" cy="396600"/>
              <a:chOff x="945171" y="3401682"/>
              <a:chExt cx="3297891" cy="396600"/>
            </a:xfrm>
          </p:grpSpPr>
          <p:cxnSp>
            <p:nvCxnSpPr>
              <p:cNvPr id="78" name="直接箭头连接符 77"/>
              <p:cNvCxnSpPr/>
              <p:nvPr/>
            </p:nvCxnSpPr>
            <p:spPr bwMode="auto">
              <a:xfrm flipH="1" flipV="1">
                <a:off x="1270778" y="3798282"/>
                <a:ext cx="2651856" cy="0"/>
              </a:xfrm>
              <a:prstGeom prst="straightConnector1">
                <a:avLst/>
              </a:prstGeom>
              <a:ln w="28575" cap="flat" cmpd="sng" algn="ctr">
                <a:solidFill>
                  <a:schemeClr val="tx1"/>
                </a:solidFill>
                <a:prstDash val="solid"/>
                <a:round/>
                <a:headEnd type="none" w="med" len="med"/>
                <a:tailEnd type="arrow"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79" name="TextBox 41"/>
              <p:cNvSpPr txBox="1"/>
              <p:nvPr/>
            </p:nvSpPr>
            <p:spPr>
              <a:xfrm>
                <a:off x="945171" y="3401682"/>
                <a:ext cx="3297891" cy="276999"/>
              </a:xfrm>
              <a:prstGeom prst="rect">
                <a:avLst/>
              </a:prstGeom>
              <a:noFill/>
            </p:spPr>
            <p:txBody>
              <a:bodyPr wrap="square" rtlCol="0">
                <a:spAutoFit/>
              </a:bodyPr>
              <a:lstStyle/>
              <a:p>
                <a:pPr algn="ctr"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LSAck</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7" name="组合 66"/>
            <p:cNvGrpSpPr/>
            <p:nvPr/>
          </p:nvGrpSpPr>
          <p:grpSpPr>
            <a:xfrm>
              <a:off x="1251116" y="1342981"/>
              <a:ext cx="3157484" cy="496927"/>
              <a:chOff x="1270043" y="1391477"/>
              <a:chExt cx="3157484" cy="496927"/>
            </a:xfrm>
          </p:grpSpPr>
          <p:sp>
            <p:nvSpPr>
              <p:cNvPr id="72" name="矩形 71"/>
              <p:cNvSpPr/>
              <p:nvPr/>
            </p:nvSpPr>
            <p:spPr bwMode="auto">
              <a:xfrm>
                <a:off x="3687519" y="1391477"/>
                <a:ext cx="740008" cy="322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fontAlgn="ctr">
                  <a:buClr>
                    <a:srgbClr val="CC9900"/>
                  </a:buClr>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3" name="直接连接符 72"/>
              <p:cNvCxnSpPr>
                <a:stCxn id="68" idx="3"/>
                <a:endCxn id="71" idx="1"/>
              </p:cNvCxnSpPr>
              <p:nvPr/>
            </p:nvCxnSpPr>
            <p:spPr bwMode="auto">
              <a:xfrm flipV="1">
                <a:off x="1270043" y="1888404"/>
                <a:ext cx="2536628" cy="0"/>
              </a:xfrm>
              <a:prstGeom prst="line">
                <a:avLst/>
              </a:prstGeom>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pic>
          <p:nvPicPr>
            <p:cNvPr id="6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28842" y="1674297"/>
              <a:ext cx="541201" cy="442800"/>
            </a:xfrm>
            <a:prstGeom prst="rect">
              <a:avLst/>
            </a:prstGeom>
            <a:noFill/>
          </p:spPr>
        </p:pic>
        <p:grpSp>
          <p:nvGrpSpPr>
            <p:cNvPr id="69" name="组合 68"/>
            <p:cNvGrpSpPr/>
            <p:nvPr/>
          </p:nvGrpSpPr>
          <p:grpSpPr>
            <a:xfrm>
              <a:off x="629438" y="1342981"/>
              <a:ext cx="3718434" cy="766823"/>
              <a:chOff x="629438" y="1342981"/>
              <a:chExt cx="3718434" cy="766823"/>
            </a:xfrm>
          </p:grpSpPr>
          <p:sp>
            <p:nvSpPr>
              <p:cNvPr id="70" name="矩形 69"/>
              <p:cNvSpPr/>
              <p:nvPr/>
            </p:nvSpPr>
            <p:spPr bwMode="auto">
              <a:xfrm>
                <a:off x="629438" y="1342981"/>
                <a:ext cx="740008" cy="329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fontAlgn="ctr">
                  <a:buClr>
                    <a:srgbClr val="CC9900"/>
                  </a:buClr>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806671" y="1667004"/>
                <a:ext cx="541201" cy="442800"/>
              </a:xfrm>
              <a:prstGeom prst="rect">
                <a:avLst/>
              </a:prstGeom>
              <a:noFill/>
            </p:spPr>
          </p:pic>
        </p:grpSp>
      </p:grpSp>
      <p:sp>
        <p:nvSpPr>
          <p:cNvPr id="87" name="文本框 86"/>
          <p:cNvSpPr txBox="1"/>
          <p:nvPr/>
        </p:nvSpPr>
        <p:spPr>
          <a:xfrm>
            <a:off x="4336962" y="3326867"/>
            <a:ext cx="1159200" cy="3384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marL="108000">
              <a:lnSpc>
                <a:spcPct val="130000"/>
              </a:lnSpc>
              <a:defRPr sz="1200" kern="0">
                <a:solidFill>
                  <a:srgbClr val="1D1D1A"/>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ctr" fontAlgn="ctr"/>
            <a:r>
              <a:rPr lang="en-US" dirty="0" smtClean="0">
                <a:latin typeface="Huawei Sans" panose="020C0503030203020204" pitchFamily="34" charset="0"/>
                <a:sym typeface="Huawei Sans" panose="020C0503030203020204" pitchFamily="34" charset="0"/>
              </a:rPr>
              <a:t>Full</a:t>
            </a:r>
            <a:endParaRPr lang="en-US" altLang="zh-CN" dirty="0">
              <a:latin typeface="Huawei Sans" panose="020C0503030203020204" pitchFamily="34" charset="0"/>
              <a:sym typeface="Huawei Sans" panose="020C0503030203020204" pitchFamily="34" charset="0"/>
            </a:endParaRPr>
          </a:p>
        </p:txBody>
      </p:sp>
      <p:sp>
        <p:nvSpPr>
          <p:cNvPr id="88" name="TextBox 23"/>
          <p:cNvSpPr txBox="1"/>
          <p:nvPr/>
        </p:nvSpPr>
        <p:spPr>
          <a:xfrm>
            <a:off x="4336962" y="2597399"/>
            <a:ext cx="1160780" cy="337978"/>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marL="108000" algn="ctr">
              <a:lnSpc>
                <a:spcPct val="130000"/>
              </a:lnSpc>
              <a:defRPr sz="1200" kern="0">
                <a:solidFill>
                  <a:srgbClr val="1D1D1A"/>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dirty="0" smtClean="0">
                <a:latin typeface="Huawei Sans" panose="020C0503030203020204" pitchFamily="34" charset="0"/>
                <a:sym typeface="Huawei Sans" panose="020C0503030203020204" pitchFamily="34" charset="0"/>
              </a:rPr>
              <a:t>Loading</a:t>
            </a:r>
            <a:endParaRPr lang="en-US" altLang="zh-CN" dirty="0">
              <a:latin typeface="Huawei Sans" panose="020C0503030203020204" pitchFamily="34" charset="0"/>
              <a:sym typeface="Huawei Sans" panose="020C0503030203020204" pitchFamily="34" charset="0"/>
            </a:endParaRPr>
          </a:p>
        </p:txBody>
      </p:sp>
      <p:sp>
        <p:nvSpPr>
          <p:cNvPr id="93" name="文本框 92"/>
          <p:cNvSpPr txBox="1"/>
          <p:nvPr/>
        </p:nvSpPr>
        <p:spPr>
          <a:xfrm>
            <a:off x="6144901" y="1236556"/>
            <a:ext cx="5601011" cy="3657416"/>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defRPr>
                <a:solidFill>
                  <a:schemeClr val="lt1"/>
                </a:solidFill>
              </a:defRPr>
            </a:lvl1pPr>
            <a:lvl2pPr marL="0" lvl="1"/>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85750" indent="-285750" fontAlgn="ctr">
              <a:lnSpc>
                <a:spcPct val="150000"/>
              </a:lnSpc>
              <a:buFont typeface="Arial" panose="020B0604020202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R1 starts to send LSR packets to R2 to request the link state information that is discovered through DD packets in Exchange state and does not exist in the local LSDB.</a:t>
            </a:r>
          </a:p>
          <a:p>
            <a:pPr marL="285750" indent="-285750" fontAlgn="ctr">
              <a:lnSpc>
                <a:spcPct val="150000"/>
              </a:lnSpc>
              <a:buFont typeface="Arial" panose="020B0604020202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R2 sends an LSU packet to R1. The LSU packet contains detailed information about the requested link state. After R1 receives the LSU packet and does not have other LSAs to be requested, R1 changes the neighbor status from Loading to Full.</a:t>
            </a:r>
          </a:p>
          <a:p>
            <a:pPr marL="285750" indent="-285750" fontAlgn="ctr">
              <a:lnSpc>
                <a:spcPct val="150000"/>
              </a:lnSpc>
              <a:buFont typeface="Arial" panose="020B0604020202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R1 sends an </a:t>
            </a:r>
            <a:r>
              <a:rPr lang="en-US" sz="14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LSAck</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packet to R2 to acknowledge the LSU packet.</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50000"/>
              </a:lnSpc>
              <a:buFont typeface="Arial" panose="020B0604020202020204" pitchFamily="34" charset="0"/>
              <a:buChar char="•"/>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箭头连接符 38"/>
          <p:cNvCxnSpPr/>
          <p:nvPr/>
        </p:nvCxnSpPr>
        <p:spPr>
          <a:xfrm>
            <a:off x="4904979" y="3007181"/>
            <a:ext cx="0" cy="26462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446087" y="5373699"/>
            <a:ext cx="11299825" cy="584775"/>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Question: If multiple routers are located on the same broadcast network, what are the problems in establishing adjacencies using the preceding method?</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auto">
          <a:xfrm>
            <a:off x="3998432" y="3967266"/>
            <a:ext cx="2177037" cy="78645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108000" algn="l" fontAlgn="ctr">
              <a:lnSpc>
                <a:spcPct val="130000"/>
              </a:lnSpc>
            </a:pPr>
            <a:r>
              <a:rPr lang="en-US" sz="1200" dirty="0" smtClean="0">
                <a:latin typeface="Huawei Sans" panose="020C0503030203020204" pitchFamily="34" charset="0"/>
                <a:sym typeface="Huawei Sans" panose="020C0503030203020204" pitchFamily="34" charset="0"/>
              </a:rPr>
              <a:t>Full: The router has synchronized the LSDB with the neighbor.</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03480285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smtClean="0">
                <a:solidFill>
                  <a:schemeClr val="bg1">
                    <a:lumMod val="50000"/>
                  </a:schemeClr>
                </a:solidFill>
                <a:sym typeface="Huawei Sans" panose="020C0503030203020204" pitchFamily="34" charset="0"/>
              </a:rPr>
              <a:t>Introduction to Dynamic Routing Protocols</a:t>
            </a:r>
          </a:p>
          <a:p>
            <a:r>
              <a:rPr lang="en-US" dirty="0" smtClean="0">
                <a:solidFill>
                  <a:schemeClr val="bg1">
                    <a:lumMod val="50000"/>
                  </a:schemeClr>
                </a:solidFill>
                <a:sym typeface="Huawei Sans" panose="020C0503030203020204" pitchFamily="34" charset="0"/>
              </a:rPr>
              <a:t>Overview of OSPF</a:t>
            </a:r>
            <a:endParaRPr lang="en-US" altLang="zh-CN" dirty="0" smtClean="0">
              <a:solidFill>
                <a:schemeClr val="bg1">
                  <a:lumMod val="50000"/>
                </a:schemeClr>
              </a:solidFill>
              <a:sym typeface="Huawei Sans" panose="020C0503030203020204" pitchFamily="34" charset="0"/>
            </a:endParaRPr>
          </a:p>
          <a:p>
            <a:r>
              <a:rPr lang="en-US" b="1" dirty="0" smtClean="0">
                <a:sym typeface="Huawei Sans" panose="020C0503030203020204" pitchFamily="34" charset="0"/>
              </a:rPr>
              <a:t>OSPF Working Mechanism</a:t>
            </a:r>
            <a:endParaRPr lang="en-US" altLang="zh-CN" b="1" dirty="0" smtClean="0">
              <a:sym typeface="Huawei Sans" panose="020C0503030203020204" pitchFamily="34" charset="0"/>
            </a:endParaRPr>
          </a:p>
          <a:p>
            <a:pPr lvl="1"/>
            <a:r>
              <a:rPr lang="en-US" dirty="0" smtClean="0">
                <a:solidFill>
                  <a:schemeClr val="bg1">
                    <a:lumMod val="50000"/>
                  </a:schemeClr>
                </a:solidFill>
                <a:sym typeface="Huawei Sans" panose="020C0503030203020204" pitchFamily="34" charset="0"/>
              </a:rPr>
              <a:t>Neighbor Relationship Establishment</a:t>
            </a:r>
            <a:endParaRPr lang="en-US" altLang="zh-CN" dirty="0" smtClean="0">
              <a:solidFill>
                <a:schemeClr val="bg1">
                  <a:lumMod val="50000"/>
                </a:schemeClr>
              </a:solidFill>
              <a:sym typeface="Huawei Sans" panose="020C0503030203020204" pitchFamily="34" charset="0"/>
            </a:endParaRPr>
          </a:p>
          <a:p>
            <a:pPr lvl="1"/>
            <a:r>
              <a:rPr lang="en-US" dirty="0" smtClean="0">
                <a:solidFill>
                  <a:schemeClr val="bg1">
                    <a:lumMod val="50000"/>
                  </a:schemeClr>
                </a:solidFill>
                <a:sym typeface="Huawei Sans" panose="020C0503030203020204" pitchFamily="34" charset="0"/>
              </a:rPr>
              <a:t>Adjacency Establishment</a:t>
            </a:r>
            <a:endParaRPr lang="en-US" altLang="zh-CN" dirty="0" smtClean="0">
              <a:solidFill>
                <a:schemeClr val="bg1">
                  <a:lumMod val="50000"/>
                </a:schemeClr>
              </a:solidFill>
              <a:sym typeface="Huawei Sans" panose="020C0503030203020204" pitchFamily="34" charset="0"/>
            </a:endParaRPr>
          </a:p>
          <a:p>
            <a:pPr lvl="1">
              <a:buFont typeface="微软雅黑" panose="020B0503020204020204" pitchFamily="34" charset="-122"/>
              <a:buChar char="▪"/>
            </a:pPr>
            <a:r>
              <a:rPr lang="en-US" b="1" dirty="0" smtClean="0">
                <a:sym typeface="Huawei Sans" panose="020C0503030203020204" pitchFamily="34" charset="0"/>
              </a:rPr>
              <a:t>Functions of the DR and BDR</a:t>
            </a:r>
          </a:p>
          <a:p>
            <a:r>
              <a:rPr lang="en-US" dirty="0" smtClean="0">
                <a:solidFill>
                  <a:schemeClr val="bg1">
                    <a:lumMod val="50000"/>
                  </a:schemeClr>
                </a:solidFill>
                <a:sym typeface="Huawei Sans" panose="020C0503030203020204" pitchFamily="34" charset="0"/>
              </a:rPr>
              <a:t>Basic OSPF Configurations</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134215616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Right Arrow 157"/>
          <p:cNvSpPr/>
          <p:nvPr/>
        </p:nvSpPr>
        <p:spPr>
          <a:xfrm>
            <a:off x="4602480" y="1695272"/>
            <a:ext cx="1454191" cy="1033841"/>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Solution</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占位符 75"/>
          <p:cNvSpPr>
            <a:spLocks noGrp="1"/>
          </p:cNvSpPr>
          <p:nvPr>
            <p:ph type="body" sz="quarter" idx="10"/>
          </p:nvPr>
        </p:nvSpPr>
        <p:spPr>
          <a:xfrm>
            <a:off x="451878" y="1242453"/>
            <a:ext cx="4387136" cy="1666970"/>
          </a:xfrm>
        </p:spPr>
        <p:txBody>
          <a:bodyPr/>
          <a:lstStyle/>
          <a:p>
            <a:pPr marL="0" indent="0">
              <a:buNone/>
            </a:pPr>
            <a:r>
              <a:rPr lang="en-US" sz="1600" dirty="0" smtClean="0">
                <a:sym typeface="Huawei Sans" panose="020C0503030203020204" pitchFamily="34" charset="0"/>
              </a:rPr>
              <a:t>Problems on the MA Network</a:t>
            </a:r>
          </a:p>
          <a:p>
            <a:pPr lvl="1"/>
            <a:r>
              <a:rPr lang="en-US" sz="1400" dirty="0" smtClean="0">
                <a:sym typeface="Huawei Sans" panose="020C0503030203020204" pitchFamily="34" charset="0"/>
              </a:rPr>
              <a:t>n x (n-1)/2 adjacencies complicate management.</a:t>
            </a:r>
          </a:p>
          <a:p>
            <a:pPr lvl="1"/>
            <a:r>
              <a:rPr lang="en-US" sz="1400" dirty="0" smtClean="0">
                <a:sym typeface="Huawei Sans" panose="020C0503030203020204" pitchFamily="34" charset="0"/>
              </a:rPr>
              <a:t>Repeated LSA flooding wastes resources.</a:t>
            </a:r>
            <a:endParaRPr lang="en-US" sz="1400" dirty="0">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Functions of the DR and BDR</a:t>
            </a:r>
            <a:endParaRPr lang="en-US" altLang="zh-CN" dirty="0">
              <a:sym typeface="Huawei Sans" panose="020C0503030203020204" pitchFamily="34" charset="0"/>
            </a:endParaRPr>
          </a:p>
        </p:txBody>
      </p:sp>
      <p:sp>
        <p:nvSpPr>
          <p:cNvPr id="36" name="文本占位符 19"/>
          <p:cNvSpPr txBox="1">
            <a:spLocks/>
          </p:cNvSpPr>
          <p:nvPr/>
        </p:nvSpPr>
        <p:spPr bwMode="auto">
          <a:xfrm>
            <a:off x="6096000" y="1236813"/>
            <a:ext cx="5649913" cy="5068708"/>
          </a:xfrm>
          <a:prstGeom prst="rect">
            <a:avLst/>
          </a:prstGeom>
          <a:noFill/>
          <a:ln w="12700" cap="flat" cmpd="sng" algn="ctr">
            <a:solidFill>
              <a:srgbClr val="00B0F0"/>
            </a:solidFill>
            <a:prstDash val="solid"/>
            <a:miter lim="800000"/>
          </a:ln>
          <a:effectLst/>
        </p:spPr>
        <p:txBody>
          <a:bodyPr rot="0" spcFirstLastPara="0" vertOverflow="overflow" horzOverflow="overflow" vert="horz" wrap="square" lIns="180000" tIns="0" rIns="0" bIns="0" numCol="1" spcCol="0" rtlCol="0" fromWordArt="0" anchor="t"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l" fontAlgn="ctr">
              <a:lnSpc>
                <a:spcPct val="140000"/>
              </a:lnSpc>
              <a:spcBef>
                <a:spcPts val="792"/>
              </a:spcBef>
            </a:pPr>
            <a:r>
              <a:rPr lang="en-US" sz="1400" dirty="0" smtClean="0">
                <a:latin typeface="Huawei Sans" panose="020C0503030203020204" pitchFamily="34" charset="0"/>
                <a:sym typeface="Huawei Sans" panose="020C0503030203020204" pitchFamily="34" charset="0"/>
              </a:rPr>
              <a:t>DR election on an MA network:</a:t>
            </a:r>
            <a:endParaRPr lang="en-US" altLang="zh-CN" sz="1400" dirty="0" smtClean="0">
              <a:latin typeface="Huawei Sans" panose="020C0503030203020204" pitchFamily="34" charset="0"/>
              <a:sym typeface="Huawei Sans" panose="020C0503030203020204" pitchFamily="34" charset="0"/>
            </a:endParaRPr>
          </a:p>
          <a:p>
            <a:pPr marL="182563" lvl="1" indent="-182563" fontAlgn="ctr">
              <a:lnSpc>
                <a:spcPct val="140000"/>
              </a:lnSpc>
              <a:spcBef>
                <a:spcPts val="720"/>
              </a:spcBef>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 DR establishes and maintains adjacencies on an MA network and synchronizes LSAs.</a:t>
            </a:r>
          </a:p>
          <a:p>
            <a:pPr marL="182563" lvl="1" indent="-182563" fontAlgn="ctr">
              <a:lnSpc>
                <a:spcPct val="140000"/>
              </a:lnSpc>
              <a:spcBef>
                <a:spcPts val="720"/>
              </a:spcBef>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DR establishes adjacencies with all other routers and exchanges link state information with them. Other routers do not directly exchange link state information.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2563" lvl="1" indent="-182563" fontAlgn="ctr">
              <a:lnSpc>
                <a:spcPct val="140000"/>
              </a:lnSpc>
              <a:spcBef>
                <a:spcPts val="720"/>
              </a:spcBef>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To prevent single points of failures (SPOFs), a BDR is elected to quickly take over services of the DR when the DR fails.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p:cNvSpPr txBox="1"/>
          <p:nvPr/>
        </p:nvSpPr>
        <p:spPr>
          <a:xfrm>
            <a:off x="5160257" y="5315512"/>
            <a:ext cx="1025957" cy="102057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400">
                <a:solidFill>
                  <a:srgbClr val="C00000"/>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endParaRPr lang="en-US" altLang="zh-CN"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Adjacency</a:t>
            </a:r>
            <a:endParaRPr lang="en-US" altLang="zh-CN"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9" name="组合 38"/>
          <p:cNvGrpSpPr/>
          <p:nvPr/>
        </p:nvGrpSpPr>
        <p:grpSpPr>
          <a:xfrm>
            <a:off x="951145" y="3603545"/>
            <a:ext cx="3289311" cy="2653037"/>
            <a:chOff x="951145" y="3480713"/>
            <a:chExt cx="3289311" cy="2653037"/>
          </a:xfrm>
        </p:grpSpPr>
        <p:grpSp>
          <p:nvGrpSpPr>
            <p:cNvPr id="59" name="组合 58"/>
            <p:cNvGrpSpPr/>
            <p:nvPr/>
          </p:nvGrpSpPr>
          <p:grpSpPr>
            <a:xfrm>
              <a:off x="951145" y="3480713"/>
              <a:ext cx="3289311" cy="2653037"/>
              <a:chOff x="1651169" y="3246917"/>
              <a:chExt cx="3289311" cy="2653037"/>
            </a:xfrm>
          </p:grpSpPr>
          <p:sp>
            <p:nvSpPr>
              <p:cNvPr id="10" name="Text Box 18"/>
              <p:cNvSpPr txBox="1">
                <a:spLocks noChangeArrowheads="1"/>
              </p:cNvSpPr>
              <p:nvPr/>
            </p:nvSpPr>
            <p:spPr bwMode="auto">
              <a:xfrm>
                <a:off x="2310370" y="3246917"/>
                <a:ext cx="394659" cy="307777"/>
              </a:xfrm>
              <a:prstGeom prst="rect">
                <a:avLst/>
              </a:prstGeom>
              <a:noFill/>
              <a:ln w="9525" algn="ctr">
                <a:noFill/>
                <a:miter lim="800000"/>
                <a:headEnd/>
                <a:tailEnd/>
              </a:ln>
            </p:spPr>
            <p:txBody>
              <a:bodyPr wrap="none">
                <a:spAutoFit/>
              </a:bodyPr>
              <a:lstStyle>
                <a:defPPr>
                  <a:defRPr lang="en-US"/>
                </a:defPPr>
                <a:lvl1pPr algn="ctr" defTabSz="784225" eaLnBrk="0" fontAlgn="base" hangingPunct="0">
                  <a:defRPr sz="1400"/>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Text Box 18"/>
              <p:cNvSpPr txBox="1">
                <a:spLocks noChangeArrowheads="1"/>
              </p:cNvSpPr>
              <p:nvPr/>
            </p:nvSpPr>
            <p:spPr bwMode="auto">
              <a:xfrm>
                <a:off x="1724440" y="5592177"/>
                <a:ext cx="394660" cy="307777"/>
              </a:xfrm>
              <a:prstGeom prst="rect">
                <a:avLst/>
              </a:prstGeom>
              <a:noFill/>
              <a:ln w="9525" algn="ctr">
                <a:noFill/>
                <a:miter lim="800000"/>
                <a:headEnd/>
                <a:tailEnd/>
              </a:ln>
            </p:spPr>
            <p:txBody>
              <a:bodyPr wrap="none">
                <a:spAutoFit/>
              </a:bodyPr>
              <a:lstStyle>
                <a:defPPr>
                  <a:defRPr lang="en-US"/>
                </a:defPPr>
                <a:lvl1pPr algn="ctr" defTabSz="784225" eaLnBrk="0" fontAlgn="base" hangingPunct="0">
                  <a:defRPr sz="1400"/>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 Box 18"/>
              <p:cNvSpPr txBox="1">
                <a:spLocks noChangeArrowheads="1"/>
              </p:cNvSpPr>
              <p:nvPr/>
            </p:nvSpPr>
            <p:spPr bwMode="auto">
              <a:xfrm>
                <a:off x="4470094" y="5592177"/>
                <a:ext cx="394660" cy="307777"/>
              </a:xfrm>
              <a:prstGeom prst="rect">
                <a:avLst/>
              </a:prstGeom>
              <a:noFill/>
              <a:ln w="9525" algn="ctr">
                <a:noFill/>
                <a:miter lim="800000"/>
                <a:headEnd/>
                <a:tailEnd/>
              </a:ln>
            </p:spPr>
            <p:txBody>
              <a:bodyPr wrap="none">
                <a:spAutoFit/>
              </a:bodyPr>
              <a:lstStyle>
                <a:defPPr>
                  <a:defRPr lang="en-US"/>
                </a:defPPr>
                <a:lvl1pPr algn="ctr" defTabSz="784225" eaLnBrk="0" fontAlgn="base" hangingPunct="0">
                  <a:defRPr sz="1400"/>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 Box 18"/>
              <p:cNvSpPr txBox="1">
                <a:spLocks noChangeArrowheads="1"/>
              </p:cNvSpPr>
              <p:nvPr/>
            </p:nvSpPr>
            <p:spPr bwMode="auto">
              <a:xfrm>
                <a:off x="3931349" y="3246917"/>
                <a:ext cx="394659"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243013" y="3501378"/>
                <a:ext cx="541201" cy="442800"/>
              </a:xfrm>
              <a:prstGeom prst="rect">
                <a:avLst/>
              </a:prstGeom>
              <a:noFill/>
            </p:spPr>
          </p:pic>
          <p:pic>
            <p:nvPicPr>
              <p:cNvPr id="4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858078" y="3501378"/>
                <a:ext cx="541201" cy="442800"/>
              </a:xfrm>
              <a:prstGeom prst="rect">
                <a:avLst/>
              </a:prstGeom>
              <a:noFill/>
            </p:spPr>
          </p:pic>
          <p:pic>
            <p:nvPicPr>
              <p:cNvPr id="4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399279" y="5105171"/>
                <a:ext cx="541201" cy="442800"/>
              </a:xfrm>
              <a:prstGeom prst="rect">
                <a:avLst/>
              </a:prstGeom>
              <a:noFill/>
            </p:spPr>
          </p:pic>
          <p:pic>
            <p:nvPicPr>
              <p:cNvPr id="4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651169" y="5105171"/>
                <a:ext cx="541201" cy="442800"/>
              </a:xfrm>
              <a:prstGeom prst="rect">
                <a:avLst/>
              </a:prstGeom>
              <a:noFill/>
            </p:spPr>
          </p:pic>
          <p:pic>
            <p:nvPicPr>
              <p:cNvPr id="4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070390" y="5105171"/>
                <a:ext cx="541201" cy="442800"/>
              </a:xfrm>
              <a:prstGeom prst="rect">
                <a:avLst/>
              </a:prstGeom>
              <a:noFill/>
            </p:spPr>
          </p:pic>
          <p:sp>
            <p:nvSpPr>
              <p:cNvPr id="80" name="Text Box 18"/>
              <p:cNvSpPr txBox="1">
                <a:spLocks noChangeArrowheads="1"/>
              </p:cNvSpPr>
              <p:nvPr/>
            </p:nvSpPr>
            <p:spPr bwMode="auto">
              <a:xfrm>
                <a:off x="3141572" y="5592177"/>
                <a:ext cx="394660" cy="307777"/>
              </a:xfrm>
              <a:prstGeom prst="rect">
                <a:avLst/>
              </a:prstGeom>
              <a:noFill/>
              <a:ln w="9525" algn="ctr">
                <a:noFill/>
                <a:miter lim="800000"/>
                <a:headEnd/>
                <a:tailEnd/>
              </a:ln>
            </p:spPr>
            <p:txBody>
              <a:bodyPr wrap="none">
                <a:spAutoFit/>
              </a:bodyPr>
              <a:lstStyle>
                <a:defPPr>
                  <a:defRPr lang="en-US"/>
                </a:defPPr>
                <a:lvl1pPr algn="ctr" defTabSz="784225" eaLnBrk="0" fontAlgn="base" hangingPunct="0">
                  <a:defRPr sz="1400"/>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5" name="直接连接符 14"/>
            <p:cNvCxnSpPr>
              <a:stCxn id="16" idx="2"/>
              <a:endCxn id="42" idx="0"/>
            </p:cNvCxnSpPr>
            <p:nvPr/>
          </p:nvCxnSpPr>
          <p:spPr>
            <a:xfrm flipH="1">
              <a:off x="1221746" y="4177974"/>
              <a:ext cx="591844" cy="1160993"/>
            </a:xfrm>
            <a:prstGeom prst="line">
              <a:avLst/>
            </a:prstGeom>
            <a:ln>
              <a:solidFill>
                <a:srgbClr val="FFD17D"/>
              </a:solidFill>
              <a:prstDash val="sys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40" idx="2"/>
              <a:endCxn id="43" idx="0"/>
            </p:cNvCxnSpPr>
            <p:nvPr/>
          </p:nvCxnSpPr>
          <p:spPr>
            <a:xfrm flipH="1">
              <a:off x="2640967" y="4177974"/>
              <a:ext cx="787688" cy="1160993"/>
            </a:xfrm>
            <a:prstGeom prst="line">
              <a:avLst/>
            </a:prstGeom>
            <a:ln>
              <a:solidFill>
                <a:srgbClr val="FFD17D"/>
              </a:solidFill>
              <a:prstDash val="sys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6" idx="2"/>
              <a:endCxn id="41" idx="0"/>
            </p:cNvCxnSpPr>
            <p:nvPr/>
          </p:nvCxnSpPr>
          <p:spPr>
            <a:xfrm>
              <a:off x="1813590" y="4177974"/>
              <a:ext cx="2156266" cy="1160993"/>
            </a:xfrm>
            <a:prstGeom prst="line">
              <a:avLst/>
            </a:prstGeom>
            <a:ln>
              <a:solidFill>
                <a:srgbClr val="FFD17D"/>
              </a:solidFill>
              <a:prstDash val="sys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6" idx="2"/>
              <a:endCxn id="43" idx="0"/>
            </p:cNvCxnSpPr>
            <p:nvPr/>
          </p:nvCxnSpPr>
          <p:spPr>
            <a:xfrm>
              <a:off x="1813590" y="4177974"/>
              <a:ext cx="827377" cy="1160993"/>
            </a:xfrm>
            <a:prstGeom prst="line">
              <a:avLst/>
            </a:prstGeom>
            <a:ln>
              <a:solidFill>
                <a:srgbClr val="FFD17D"/>
              </a:solidFill>
              <a:prstDash val="sys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40" idx="2"/>
              <a:endCxn id="42" idx="0"/>
            </p:cNvCxnSpPr>
            <p:nvPr/>
          </p:nvCxnSpPr>
          <p:spPr>
            <a:xfrm flipH="1">
              <a:off x="1221746" y="4177974"/>
              <a:ext cx="2206909" cy="1160993"/>
            </a:xfrm>
            <a:prstGeom prst="line">
              <a:avLst/>
            </a:prstGeom>
            <a:ln>
              <a:solidFill>
                <a:srgbClr val="FFD17D"/>
              </a:solidFill>
              <a:prstDash val="sysDash"/>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40" idx="2"/>
              <a:endCxn id="41" idx="0"/>
            </p:cNvCxnSpPr>
            <p:nvPr/>
          </p:nvCxnSpPr>
          <p:spPr>
            <a:xfrm>
              <a:off x="3428655" y="4177974"/>
              <a:ext cx="541201" cy="1160993"/>
            </a:xfrm>
            <a:prstGeom prst="line">
              <a:avLst/>
            </a:prstGeom>
            <a:ln>
              <a:solidFill>
                <a:srgbClr val="FFD17D"/>
              </a:solidFill>
              <a:prstDash val="sysDash"/>
            </a:ln>
          </p:spPr>
          <p:style>
            <a:lnRef idx="1">
              <a:schemeClr val="accent1"/>
            </a:lnRef>
            <a:fillRef idx="0">
              <a:schemeClr val="accent1"/>
            </a:fillRef>
            <a:effectRef idx="0">
              <a:schemeClr val="accent1"/>
            </a:effectRef>
            <a:fontRef idx="minor">
              <a:schemeClr val="tx1"/>
            </a:fontRef>
          </p:style>
        </p:cxnSp>
      </p:grpSp>
      <p:sp>
        <p:nvSpPr>
          <p:cNvPr id="96" name="Text Box 18"/>
          <p:cNvSpPr txBox="1">
            <a:spLocks noChangeArrowheads="1"/>
          </p:cNvSpPr>
          <p:nvPr/>
        </p:nvSpPr>
        <p:spPr bwMode="auto">
          <a:xfrm>
            <a:off x="8385310" y="3603545"/>
            <a:ext cx="394659" cy="307777"/>
          </a:xfrm>
          <a:prstGeom prst="rect">
            <a:avLst/>
          </a:prstGeom>
          <a:noFill/>
          <a:ln w="9525" algn="ctr">
            <a:noFill/>
            <a:miter lim="800000"/>
            <a:headEnd/>
            <a:tailEnd/>
          </a:ln>
        </p:spPr>
        <p:txBody>
          <a:bodyPr wrap="none">
            <a:spAutoFit/>
          </a:bodyPr>
          <a:lstStyle>
            <a:defPPr>
              <a:defRPr lang="en-US"/>
            </a:defPPr>
            <a:lvl1pPr algn="ctr" defTabSz="784225" eaLnBrk="0" fontAlgn="base" hangingPunct="0">
              <a:defRPr sz="1400"/>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Text Box 18"/>
          <p:cNvSpPr txBox="1">
            <a:spLocks noChangeArrowheads="1"/>
          </p:cNvSpPr>
          <p:nvPr/>
        </p:nvSpPr>
        <p:spPr bwMode="auto">
          <a:xfrm>
            <a:off x="7799380" y="5948805"/>
            <a:ext cx="394660" cy="307777"/>
          </a:xfrm>
          <a:prstGeom prst="rect">
            <a:avLst/>
          </a:prstGeom>
          <a:noFill/>
          <a:ln w="9525" algn="ctr">
            <a:noFill/>
            <a:miter lim="800000"/>
            <a:headEnd/>
            <a:tailEnd/>
          </a:ln>
        </p:spPr>
        <p:txBody>
          <a:bodyPr wrap="none">
            <a:spAutoFit/>
          </a:bodyPr>
          <a:lstStyle>
            <a:defPPr>
              <a:defRPr lang="en-US"/>
            </a:defPPr>
            <a:lvl1pPr algn="ctr" defTabSz="784225" eaLnBrk="0" fontAlgn="base" hangingPunct="0">
              <a:defRPr sz="1400"/>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Text Box 18"/>
          <p:cNvSpPr txBox="1">
            <a:spLocks noChangeArrowheads="1"/>
          </p:cNvSpPr>
          <p:nvPr/>
        </p:nvSpPr>
        <p:spPr bwMode="auto">
          <a:xfrm>
            <a:off x="10545034" y="5948805"/>
            <a:ext cx="394660" cy="307777"/>
          </a:xfrm>
          <a:prstGeom prst="rect">
            <a:avLst/>
          </a:prstGeom>
          <a:noFill/>
          <a:ln w="9525" algn="ctr">
            <a:noFill/>
            <a:miter lim="800000"/>
            <a:headEnd/>
            <a:tailEnd/>
          </a:ln>
        </p:spPr>
        <p:txBody>
          <a:bodyPr wrap="none">
            <a:spAutoFit/>
          </a:bodyPr>
          <a:lstStyle>
            <a:defPPr>
              <a:defRPr lang="en-US"/>
            </a:defPPr>
            <a:lvl1pPr algn="ctr" defTabSz="784225" eaLnBrk="0" fontAlgn="base" hangingPunct="0">
              <a:defRPr sz="1400"/>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Text Box 18"/>
          <p:cNvSpPr txBox="1">
            <a:spLocks noChangeArrowheads="1"/>
          </p:cNvSpPr>
          <p:nvPr/>
        </p:nvSpPr>
        <p:spPr bwMode="auto">
          <a:xfrm>
            <a:off x="10006290" y="3603545"/>
            <a:ext cx="394659" cy="307777"/>
          </a:xfrm>
          <a:prstGeom prst="rect">
            <a:avLst/>
          </a:prstGeom>
          <a:noFill/>
          <a:ln w="9525" algn="ctr">
            <a:noFill/>
            <a:miter lim="800000"/>
            <a:headEnd/>
            <a:tailEnd/>
          </a:ln>
        </p:spPr>
        <p:txBody>
          <a:bodyPr wrap="none">
            <a:spAutoFit/>
          </a:bodyPr>
          <a:lstStyle/>
          <a:p>
            <a:pPr algn="ctr" defTabSz="784225"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317953" y="3890043"/>
            <a:ext cx="541201" cy="442800"/>
          </a:xfrm>
          <a:prstGeom prst="rect">
            <a:avLst/>
          </a:prstGeom>
          <a:noFill/>
        </p:spPr>
      </p:pic>
      <p:pic>
        <p:nvPicPr>
          <p:cNvPr id="10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933018" y="3890043"/>
            <a:ext cx="541201" cy="442800"/>
          </a:xfrm>
          <a:prstGeom prst="rect">
            <a:avLst/>
          </a:prstGeom>
          <a:noFill/>
        </p:spPr>
      </p:pic>
      <p:pic>
        <p:nvPicPr>
          <p:cNvPr id="10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0474219" y="5461799"/>
            <a:ext cx="541201" cy="442800"/>
          </a:xfrm>
          <a:prstGeom prst="rect">
            <a:avLst/>
          </a:prstGeom>
          <a:noFill/>
        </p:spPr>
      </p:pic>
      <p:pic>
        <p:nvPicPr>
          <p:cNvPr id="10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726109" y="5461799"/>
            <a:ext cx="541201" cy="442800"/>
          </a:xfrm>
          <a:prstGeom prst="rect">
            <a:avLst/>
          </a:prstGeom>
          <a:noFill/>
        </p:spPr>
      </p:pic>
      <p:pic>
        <p:nvPicPr>
          <p:cNvPr id="10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145330" y="5461799"/>
            <a:ext cx="541201" cy="442800"/>
          </a:xfrm>
          <a:prstGeom prst="rect">
            <a:avLst/>
          </a:prstGeom>
          <a:noFill/>
        </p:spPr>
      </p:pic>
      <p:sp>
        <p:nvSpPr>
          <p:cNvPr id="105" name="Text Box 18"/>
          <p:cNvSpPr txBox="1">
            <a:spLocks noChangeArrowheads="1"/>
          </p:cNvSpPr>
          <p:nvPr/>
        </p:nvSpPr>
        <p:spPr bwMode="auto">
          <a:xfrm>
            <a:off x="9216512" y="5948805"/>
            <a:ext cx="394660" cy="307777"/>
          </a:xfrm>
          <a:prstGeom prst="rect">
            <a:avLst/>
          </a:prstGeom>
          <a:noFill/>
          <a:ln w="9525" algn="ctr">
            <a:noFill/>
            <a:miter lim="800000"/>
            <a:headEnd/>
            <a:tailEnd/>
          </a:ln>
        </p:spPr>
        <p:txBody>
          <a:bodyPr wrap="none">
            <a:spAutoFit/>
          </a:bodyPr>
          <a:lstStyle>
            <a:defPPr>
              <a:defRPr lang="en-US"/>
            </a:defPPr>
            <a:lvl1pPr algn="ctr" defTabSz="784225" eaLnBrk="0" fontAlgn="base" hangingPunct="0">
              <a:defRPr sz="1400"/>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 Box 18"/>
          <p:cNvSpPr txBox="1">
            <a:spLocks noChangeArrowheads="1"/>
          </p:cNvSpPr>
          <p:nvPr/>
        </p:nvSpPr>
        <p:spPr bwMode="auto">
          <a:xfrm>
            <a:off x="1411809" y="4282543"/>
            <a:ext cx="423513" cy="307777"/>
          </a:xfrm>
          <a:prstGeom prst="rect">
            <a:avLst/>
          </a:prstGeom>
          <a:noFill/>
          <a:ln w="9525" algn="ctr">
            <a:noFill/>
            <a:miter lim="800000"/>
            <a:headEnd/>
            <a:tailEnd/>
          </a:ln>
        </p:spPr>
        <p:txBody>
          <a:bodyPr wrap="none">
            <a:spAutoFit/>
          </a:bodyPr>
          <a:lstStyle>
            <a:defPPr>
              <a:defRPr lang="en-US"/>
            </a:defPPr>
            <a:lvl1pPr algn="ctr" defTabSz="784225" eaLnBrk="0" fontAlgn="base" hangingPunct="0">
              <a:defRPr sz="1400"/>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DR</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Text Box 18"/>
          <p:cNvSpPr txBox="1">
            <a:spLocks noChangeArrowheads="1"/>
          </p:cNvSpPr>
          <p:nvPr/>
        </p:nvSpPr>
        <p:spPr bwMode="auto">
          <a:xfrm>
            <a:off x="3445370" y="4268014"/>
            <a:ext cx="530915" cy="307777"/>
          </a:xfrm>
          <a:prstGeom prst="rect">
            <a:avLst/>
          </a:prstGeom>
          <a:noFill/>
          <a:ln w="9525" algn="ctr">
            <a:noFill/>
            <a:miter lim="800000"/>
            <a:headEnd/>
            <a:tailEnd/>
          </a:ln>
        </p:spPr>
        <p:txBody>
          <a:bodyPr wrap="none">
            <a:spAutoFit/>
          </a:bodyPr>
          <a:lstStyle>
            <a:defPPr>
              <a:defRPr lang="en-US"/>
            </a:defPPr>
            <a:lvl1pPr algn="ctr" defTabSz="784225" eaLnBrk="0" fontAlgn="base" hangingPunct="0">
              <a:defRPr sz="1400"/>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BDR</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 Box 18"/>
          <p:cNvSpPr txBox="1">
            <a:spLocks noChangeArrowheads="1"/>
          </p:cNvSpPr>
          <p:nvPr/>
        </p:nvSpPr>
        <p:spPr bwMode="auto">
          <a:xfrm>
            <a:off x="8144837" y="4282543"/>
            <a:ext cx="423513" cy="307777"/>
          </a:xfrm>
          <a:prstGeom prst="rect">
            <a:avLst/>
          </a:prstGeom>
          <a:noFill/>
          <a:ln w="9525" algn="ctr">
            <a:noFill/>
            <a:miter lim="800000"/>
            <a:headEnd/>
            <a:tailEnd/>
          </a:ln>
        </p:spPr>
        <p:txBody>
          <a:bodyPr wrap="none">
            <a:spAutoFit/>
          </a:bodyPr>
          <a:lstStyle>
            <a:defPPr>
              <a:defRPr lang="en-US"/>
            </a:defPPr>
            <a:lvl1pPr algn="ctr" defTabSz="784225" eaLnBrk="0" fontAlgn="base" hangingPunct="0">
              <a:defRPr sz="1400"/>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DR</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Text Box 18"/>
          <p:cNvSpPr txBox="1">
            <a:spLocks noChangeArrowheads="1"/>
          </p:cNvSpPr>
          <p:nvPr/>
        </p:nvSpPr>
        <p:spPr bwMode="auto">
          <a:xfrm>
            <a:off x="10272171" y="4268014"/>
            <a:ext cx="530915" cy="307777"/>
          </a:xfrm>
          <a:prstGeom prst="rect">
            <a:avLst/>
          </a:prstGeom>
          <a:noFill/>
          <a:ln w="9525" algn="ctr">
            <a:noFill/>
            <a:miter lim="800000"/>
            <a:headEnd/>
            <a:tailEnd/>
          </a:ln>
        </p:spPr>
        <p:txBody>
          <a:bodyPr wrap="none">
            <a:spAutoFit/>
          </a:bodyPr>
          <a:lstStyle>
            <a:defPPr>
              <a:defRPr lang="en-US"/>
            </a:defPPr>
            <a:lvl1pPr algn="ctr" defTabSz="784225" eaLnBrk="0" fontAlgn="base" hangingPunct="0">
              <a:defRPr sz="1400"/>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BDR</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9" name="直接连接符 88"/>
          <p:cNvCxnSpPr>
            <a:stCxn id="100" idx="2"/>
            <a:endCxn id="103" idx="0"/>
          </p:cNvCxnSpPr>
          <p:nvPr/>
        </p:nvCxnSpPr>
        <p:spPr>
          <a:xfrm flipH="1">
            <a:off x="7996710" y="4332843"/>
            <a:ext cx="591844" cy="1128956"/>
          </a:xfrm>
          <a:prstGeom prst="line">
            <a:avLst/>
          </a:prstGeom>
          <a:ln>
            <a:solidFill>
              <a:srgbClr val="FFD17D"/>
            </a:solidFill>
            <a:prstDash val="sysDash"/>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101" idx="2"/>
            <a:endCxn id="104" idx="0"/>
          </p:cNvCxnSpPr>
          <p:nvPr/>
        </p:nvCxnSpPr>
        <p:spPr>
          <a:xfrm flipH="1">
            <a:off x="9415931" y="4332843"/>
            <a:ext cx="787688" cy="1128956"/>
          </a:xfrm>
          <a:prstGeom prst="line">
            <a:avLst/>
          </a:prstGeom>
          <a:ln>
            <a:solidFill>
              <a:srgbClr val="FFD17D"/>
            </a:solidFill>
            <a:prstDash val="sysDash"/>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100" idx="2"/>
            <a:endCxn id="102" idx="0"/>
          </p:cNvCxnSpPr>
          <p:nvPr/>
        </p:nvCxnSpPr>
        <p:spPr>
          <a:xfrm>
            <a:off x="8588554" y="4332843"/>
            <a:ext cx="2156266" cy="1128956"/>
          </a:xfrm>
          <a:prstGeom prst="line">
            <a:avLst/>
          </a:prstGeom>
          <a:ln>
            <a:solidFill>
              <a:srgbClr val="FFD17D"/>
            </a:solidFill>
            <a:prstDash val="sysDash"/>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100" idx="2"/>
            <a:endCxn id="104" idx="0"/>
          </p:cNvCxnSpPr>
          <p:nvPr/>
        </p:nvCxnSpPr>
        <p:spPr>
          <a:xfrm>
            <a:off x="8588554" y="4332843"/>
            <a:ext cx="827377" cy="1128956"/>
          </a:xfrm>
          <a:prstGeom prst="line">
            <a:avLst/>
          </a:prstGeom>
          <a:ln>
            <a:solidFill>
              <a:srgbClr val="FFD17D"/>
            </a:solidFill>
            <a:prstDash val="sysDash"/>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101" idx="2"/>
            <a:endCxn id="103" idx="0"/>
          </p:cNvCxnSpPr>
          <p:nvPr/>
        </p:nvCxnSpPr>
        <p:spPr>
          <a:xfrm flipH="1">
            <a:off x="7996710" y="4332843"/>
            <a:ext cx="2206909" cy="1128956"/>
          </a:xfrm>
          <a:prstGeom prst="line">
            <a:avLst/>
          </a:prstGeom>
          <a:ln>
            <a:solidFill>
              <a:srgbClr val="FFD17D"/>
            </a:solidFill>
            <a:prstDash val="sysDash"/>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101" idx="2"/>
            <a:endCxn id="102" idx="0"/>
          </p:cNvCxnSpPr>
          <p:nvPr/>
        </p:nvCxnSpPr>
        <p:spPr>
          <a:xfrm>
            <a:off x="10203619" y="4332843"/>
            <a:ext cx="541201" cy="1128956"/>
          </a:xfrm>
          <a:prstGeom prst="line">
            <a:avLst/>
          </a:prstGeom>
          <a:ln>
            <a:solidFill>
              <a:srgbClr val="FFD17D"/>
            </a:solidFill>
            <a:prstDash val="sys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4655340" y="5967841"/>
            <a:ext cx="540000" cy="0"/>
          </a:xfrm>
          <a:prstGeom prst="line">
            <a:avLst/>
          </a:prstGeom>
          <a:ln>
            <a:solidFill>
              <a:srgbClr val="FFD17D"/>
            </a:solidFill>
            <a:prstDash val="sysDash"/>
          </a:ln>
        </p:spPr>
        <p:style>
          <a:lnRef idx="1">
            <a:schemeClr val="accent1"/>
          </a:lnRef>
          <a:fillRef idx="0">
            <a:schemeClr val="accent1"/>
          </a:fillRef>
          <a:effectRef idx="0">
            <a:schemeClr val="accent1"/>
          </a:effectRef>
          <a:fontRef idx="minor">
            <a:schemeClr val="tx1"/>
          </a:fontRef>
        </p:style>
      </p:cxnSp>
      <p:sp>
        <p:nvSpPr>
          <p:cNvPr id="3" name="任意多边形 2"/>
          <p:cNvSpPr/>
          <p:nvPr/>
        </p:nvSpPr>
        <p:spPr>
          <a:xfrm>
            <a:off x="1856096" y="4271749"/>
            <a:ext cx="1555844" cy="300308"/>
          </a:xfrm>
          <a:custGeom>
            <a:avLst/>
            <a:gdLst>
              <a:gd name="connsiteX0" fmla="*/ 0 w 1555844"/>
              <a:gd name="connsiteY0" fmla="*/ 0 h 300308"/>
              <a:gd name="connsiteX1" fmla="*/ 791570 w 1555844"/>
              <a:gd name="connsiteY1" fmla="*/ 300251 h 300308"/>
              <a:gd name="connsiteX2" fmla="*/ 1555844 w 1555844"/>
              <a:gd name="connsiteY2" fmla="*/ 27296 h 300308"/>
            </a:gdLst>
            <a:ahLst/>
            <a:cxnLst>
              <a:cxn ang="0">
                <a:pos x="connsiteX0" y="connsiteY0"/>
              </a:cxn>
              <a:cxn ang="0">
                <a:pos x="connsiteX1" y="connsiteY1"/>
              </a:cxn>
              <a:cxn ang="0">
                <a:pos x="connsiteX2" y="connsiteY2"/>
              </a:cxn>
            </a:cxnLst>
            <a:rect l="l" t="t" r="r" b="b"/>
            <a:pathLst>
              <a:path w="1555844" h="300308">
                <a:moveTo>
                  <a:pt x="0" y="0"/>
                </a:moveTo>
                <a:cubicBezTo>
                  <a:pt x="266131" y="147851"/>
                  <a:pt x="532263" y="295702"/>
                  <a:pt x="791570" y="300251"/>
                </a:cubicBezTo>
                <a:cubicBezTo>
                  <a:pt x="1050877" y="304800"/>
                  <a:pt x="1428465" y="38669"/>
                  <a:pt x="1555844" y="27296"/>
                </a:cubicBezTo>
              </a:path>
            </a:pathLst>
          </a:custGeom>
          <a:ln>
            <a:solidFill>
              <a:srgbClr val="FFD17D"/>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任意多边形 3"/>
          <p:cNvSpPr/>
          <p:nvPr/>
        </p:nvSpPr>
        <p:spPr>
          <a:xfrm>
            <a:off x="1214651" y="5322627"/>
            <a:ext cx="1433015" cy="122830"/>
          </a:xfrm>
          <a:custGeom>
            <a:avLst/>
            <a:gdLst>
              <a:gd name="connsiteX0" fmla="*/ 0 w 1433015"/>
              <a:gd name="connsiteY0" fmla="*/ 122830 h 122830"/>
              <a:gd name="connsiteX1" fmla="*/ 764274 w 1433015"/>
              <a:gd name="connsiteY1" fmla="*/ 0 h 122830"/>
              <a:gd name="connsiteX2" fmla="*/ 1433015 w 1433015"/>
              <a:gd name="connsiteY2" fmla="*/ 122830 h 122830"/>
            </a:gdLst>
            <a:ahLst/>
            <a:cxnLst>
              <a:cxn ang="0">
                <a:pos x="connsiteX0" y="connsiteY0"/>
              </a:cxn>
              <a:cxn ang="0">
                <a:pos x="connsiteX1" y="connsiteY1"/>
              </a:cxn>
              <a:cxn ang="0">
                <a:pos x="connsiteX2" y="connsiteY2"/>
              </a:cxn>
            </a:cxnLst>
            <a:rect l="l" t="t" r="r" b="b"/>
            <a:pathLst>
              <a:path w="1433015" h="122830">
                <a:moveTo>
                  <a:pt x="0" y="122830"/>
                </a:moveTo>
                <a:cubicBezTo>
                  <a:pt x="262719" y="61415"/>
                  <a:pt x="525438" y="0"/>
                  <a:pt x="764274" y="0"/>
                </a:cubicBezTo>
                <a:cubicBezTo>
                  <a:pt x="1003110" y="0"/>
                  <a:pt x="1244221" y="90985"/>
                  <a:pt x="1433015" y="122830"/>
                </a:cubicBezTo>
              </a:path>
            </a:pathLst>
          </a:custGeom>
          <a:ln>
            <a:solidFill>
              <a:srgbClr val="FFD17D"/>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任意多边形 4"/>
          <p:cNvSpPr/>
          <p:nvPr/>
        </p:nvSpPr>
        <p:spPr>
          <a:xfrm>
            <a:off x="1255594" y="4994928"/>
            <a:ext cx="2729552" cy="477824"/>
          </a:xfrm>
          <a:custGeom>
            <a:avLst/>
            <a:gdLst>
              <a:gd name="connsiteX0" fmla="*/ 0 w 2729552"/>
              <a:gd name="connsiteY0" fmla="*/ 436881 h 477824"/>
              <a:gd name="connsiteX1" fmla="*/ 1364776 w 2729552"/>
              <a:gd name="connsiteY1" fmla="*/ 153 h 477824"/>
              <a:gd name="connsiteX2" fmla="*/ 2729552 w 2729552"/>
              <a:gd name="connsiteY2" fmla="*/ 477824 h 477824"/>
            </a:gdLst>
            <a:ahLst/>
            <a:cxnLst>
              <a:cxn ang="0">
                <a:pos x="connsiteX0" y="connsiteY0"/>
              </a:cxn>
              <a:cxn ang="0">
                <a:pos x="connsiteX1" y="connsiteY1"/>
              </a:cxn>
              <a:cxn ang="0">
                <a:pos x="connsiteX2" y="connsiteY2"/>
              </a:cxn>
            </a:cxnLst>
            <a:rect l="l" t="t" r="r" b="b"/>
            <a:pathLst>
              <a:path w="2729552" h="477824">
                <a:moveTo>
                  <a:pt x="0" y="436881"/>
                </a:moveTo>
                <a:cubicBezTo>
                  <a:pt x="454925" y="215105"/>
                  <a:pt x="909851" y="-6671"/>
                  <a:pt x="1364776" y="153"/>
                </a:cubicBezTo>
                <a:cubicBezTo>
                  <a:pt x="1819701" y="6977"/>
                  <a:pt x="2511188" y="398212"/>
                  <a:pt x="2729552" y="477824"/>
                </a:cubicBezTo>
              </a:path>
            </a:pathLst>
          </a:custGeom>
          <a:ln>
            <a:solidFill>
              <a:srgbClr val="FFD17D"/>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任意多边形 5"/>
          <p:cNvSpPr/>
          <p:nvPr/>
        </p:nvSpPr>
        <p:spPr>
          <a:xfrm>
            <a:off x="2647666" y="5240704"/>
            <a:ext cx="1296537" cy="218400"/>
          </a:xfrm>
          <a:custGeom>
            <a:avLst/>
            <a:gdLst>
              <a:gd name="connsiteX0" fmla="*/ 0 w 1296537"/>
              <a:gd name="connsiteY0" fmla="*/ 204753 h 218400"/>
              <a:gd name="connsiteX1" fmla="*/ 627797 w 1296537"/>
              <a:gd name="connsiteY1" fmla="*/ 36 h 218400"/>
              <a:gd name="connsiteX2" fmla="*/ 1296537 w 1296537"/>
              <a:gd name="connsiteY2" fmla="*/ 218400 h 218400"/>
            </a:gdLst>
            <a:ahLst/>
            <a:cxnLst>
              <a:cxn ang="0">
                <a:pos x="connsiteX0" y="connsiteY0"/>
              </a:cxn>
              <a:cxn ang="0">
                <a:pos x="connsiteX1" y="connsiteY1"/>
              </a:cxn>
              <a:cxn ang="0">
                <a:pos x="connsiteX2" y="connsiteY2"/>
              </a:cxn>
            </a:cxnLst>
            <a:rect l="l" t="t" r="r" b="b"/>
            <a:pathLst>
              <a:path w="1296537" h="218400">
                <a:moveTo>
                  <a:pt x="0" y="204753"/>
                </a:moveTo>
                <a:cubicBezTo>
                  <a:pt x="205854" y="101257"/>
                  <a:pt x="411708" y="-2239"/>
                  <a:pt x="627797" y="36"/>
                </a:cubicBezTo>
                <a:cubicBezTo>
                  <a:pt x="843887" y="2310"/>
                  <a:pt x="1187355" y="150161"/>
                  <a:pt x="1296537" y="218400"/>
                </a:cubicBezTo>
              </a:path>
            </a:pathLst>
          </a:custGeom>
          <a:ln>
            <a:solidFill>
              <a:srgbClr val="FFD17D"/>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任意多边形 60"/>
          <p:cNvSpPr/>
          <p:nvPr/>
        </p:nvSpPr>
        <p:spPr>
          <a:xfrm>
            <a:off x="8613499" y="4333241"/>
            <a:ext cx="1584419" cy="202496"/>
          </a:xfrm>
          <a:custGeom>
            <a:avLst/>
            <a:gdLst>
              <a:gd name="connsiteX0" fmla="*/ 0 w 1555844"/>
              <a:gd name="connsiteY0" fmla="*/ 0 h 300308"/>
              <a:gd name="connsiteX1" fmla="*/ 791570 w 1555844"/>
              <a:gd name="connsiteY1" fmla="*/ 300251 h 300308"/>
              <a:gd name="connsiteX2" fmla="*/ 1555844 w 1555844"/>
              <a:gd name="connsiteY2" fmla="*/ 27296 h 300308"/>
              <a:gd name="connsiteX0" fmla="*/ 0 w 1555844"/>
              <a:gd name="connsiteY0" fmla="*/ 0 h 27296"/>
              <a:gd name="connsiteX1" fmla="*/ 1555844 w 1555844"/>
              <a:gd name="connsiteY1" fmla="*/ 27296 h 27296"/>
              <a:gd name="connsiteX0" fmla="*/ 0 w 1555844"/>
              <a:gd name="connsiteY0" fmla="*/ 0 h 137164"/>
              <a:gd name="connsiteX1" fmla="*/ 1555844 w 1555844"/>
              <a:gd name="connsiteY1" fmla="*/ 27296 h 137164"/>
              <a:gd name="connsiteX0" fmla="*/ 0 w 1584419"/>
              <a:gd name="connsiteY0" fmla="*/ 0 h 130534"/>
              <a:gd name="connsiteX1" fmla="*/ 1584419 w 1584419"/>
              <a:gd name="connsiteY1" fmla="*/ 2531 h 130534"/>
              <a:gd name="connsiteX0" fmla="*/ 0 w 1584419"/>
              <a:gd name="connsiteY0" fmla="*/ 0 h 193819"/>
              <a:gd name="connsiteX1" fmla="*/ 1584419 w 1584419"/>
              <a:gd name="connsiteY1" fmla="*/ 2531 h 193819"/>
              <a:gd name="connsiteX0" fmla="*/ 0 w 1584419"/>
              <a:gd name="connsiteY0" fmla="*/ 0 h 197125"/>
              <a:gd name="connsiteX1" fmla="*/ 1584419 w 1584419"/>
              <a:gd name="connsiteY1" fmla="*/ 2531 h 197125"/>
              <a:gd name="connsiteX0" fmla="*/ 0 w 1584419"/>
              <a:gd name="connsiteY0" fmla="*/ 0 h 202496"/>
              <a:gd name="connsiteX1" fmla="*/ 1584419 w 1584419"/>
              <a:gd name="connsiteY1" fmla="*/ 2531 h 202496"/>
            </a:gdLst>
            <a:ahLst/>
            <a:cxnLst>
              <a:cxn ang="0">
                <a:pos x="connsiteX0" y="connsiteY0"/>
              </a:cxn>
              <a:cxn ang="0">
                <a:pos x="connsiteX1" y="connsiteY1"/>
              </a:cxn>
            </a:cxnLst>
            <a:rect l="l" t="t" r="r" b="b"/>
            <a:pathLst>
              <a:path w="1584419" h="202496">
                <a:moveTo>
                  <a:pt x="0" y="0"/>
                </a:moveTo>
                <a:cubicBezTo>
                  <a:pt x="712925" y="296754"/>
                  <a:pt x="1023894" y="241082"/>
                  <a:pt x="1584419" y="2531"/>
                </a:cubicBezTo>
              </a:path>
            </a:pathLst>
          </a:custGeom>
          <a:ln>
            <a:solidFill>
              <a:srgbClr val="FFD17D"/>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0169853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5644123" cy="2495573"/>
          </a:xfrm>
        </p:spPr>
        <p:txBody>
          <a:bodyPr/>
          <a:lstStyle/>
          <a:p>
            <a:r>
              <a:rPr lang="en-US" sz="1800" dirty="0" smtClean="0">
                <a:sym typeface="Huawei Sans" panose="020C0503030203020204" pitchFamily="34" charset="0"/>
              </a:rPr>
              <a:t>DR or BDR election is in non-preemption mode.</a:t>
            </a:r>
            <a:endParaRPr lang="en-US" altLang="zh-CN" sz="1800" dirty="0" smtClean="0">
              <a:sym typeface="Huawei Sans" panose="020C0503030203020204" pitchFamily="34" charset="0"/>
            </a:endParaRPr>
          </a:p>
          <a:p>
            <a:r>
              <a:rPr lang="en-US" sz="1800" dirty="0" smtClean="0">
                <a:sym typeface="Huawei Sans" panose="020C0503030203020204" pitchFamily="34" charset="0"/>
              </a:rPr>
              <a:t>DR or BDR election is based on interfaces.</a:t>
            </a:r>
          </a:p>
          <a:p>
            <a:pPr lvl="1"/>
            <a:r>
              <a:rPr lang="en-US" sz="1600" dirty="0" smtClean="0">
                <a:sym typeface="Huawei Sans" panose="020C0503030203020204" pitchFamily="34" charset="0"/>
              </a:rPr>
              <a:t>The greater the DR priority of an interface, the higher the priority.</a:t>
            </a:r>
          </a:p>
          <a:p>
            <a:pPr lvl="1"/>
            <a:r>
              <a:rPr lang="en-US" sz="1600" dirty="0" smtClean="0">
                <a:sym typeface="Huawei Sans" panose="020C0503030203020204" pitchFamily="34" charset="0"/>
              </a:rPr>
              <a:t>If the DR priorities of interfaces are the same, the interface with a larger router ID is preferred.</a:t>
            </a:r>
            <a:endParaRPr lang="en-US" altLang="zh-CN" sz="1600" dirty="0" smtClean="0">
              <a:sym typeface="Huawei Sans" panose="020C0503030203020204" pitchFamily="34" charset="0"/>
            </a:endParaRPr>
          </a:p>
          <a:p>
            <a:pPr lvl="1"/>
            <a:endParaRPr lang="en-US" altLang="zh-CN" sz="1600" dirty="0">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DR and BDR Election Rules</a:t>
            </a:r>
            <a:endParaRPr lang="en-US" altLang="zh-CN" dirty="0">
              <a:sym typeface="Huawei Sans" panose="020C0503030203020204" pitchFamily="34" charset="0"/>
            </a:endParaRPr>
          </a:p>
        </p:txBody>
      </p:sp>
      <p:sp>
        <p:nvSpPr>
          <p:cNvPr id="4" name="Text Box 18"/>
          <p:cNvSpPr txBox="1">
            <a:spLocks noChangeArrowheads="1"/>
          </p:cNvSpPr>
          <p:nvPr/>
        </p:nvSpPr>
        <p:spPr bwMode="auto">
          <a:xfrm>
            <a:off x="6741454" y="2689397"/>
            <a:ext cx="487634" cy="307777"/>
          </a:xfrm>
          <a:prstGeom prst="rect">
            <a:avLst/>
          </a:prstGeom>
          <a:noFill/>
          <a:ln w="9525" algn="ctr">
            <a:noFill/>
            <a:miter lim="800000"/>
            <a:headEnd/>
            <a:tailEnd/>
          </a:ln>
        </p:spPr>
        <p:txBody>
          <a:bodyPr wrap="none">
            <a:spAutoFit/>
          </a:bodyPr>
          <a:lstStyle>
            <a:defPPr>
              <a:defRPr lang="en-US"/>
            </a:defPPr>
            <a:lvl1pPr algn="ctr" defTabSz="784225" eaLnBrk="0" fontAlgn="base" hangingPunct="0">
              <a:defRPr sz="1400">
                <a:solidFill>
                  <a:srgbClr val="C00000"/>
                </a:solidFill>
                <a:latin typeface="Arial"/>
              </a:defRPr>
            </a:lvl1pPr>
          </a:lstStyle>
          <a:p>
            <a:pPr fontAlgn="ctr"/>
            <a:r>
              <a:rPr lang="en-US"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a:t>
            </a:r>
            <a:endParaRPr lang="en-US"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Text Box 18"/>
          <p:cNvSpPr txBox="1">
            <a:spLocks noChangeArrowheads="1"/>
          </p:cNvSpPr>
          <p:nvPr/>
        </p:nvSpPr>
        <p:spPr bwMode="auto">
          <a:xfrm>
            <a:off x="8671009" y="2689397"/>
            <a:ext cx="285655" cy="307777"/>
          </a:xfrm>
          <a:prstGeom prst="rect">
            <a:avLst/>
          </a:prstGeom>
          <a:noFill/>
          <a:ln w="9525" algn="ctr">
            <a:noFill/>
            <a:miter lim="800000"/>
            <a:headEnd/>
            <a:tailEnd/>
          </a:ln>
        </p:spPr>
        <p:txBody>
          <a:bodyPr wrap="none">
            <a:spAutoFit/>
          </a:bodyPr>
          <a:lstStyle>
            <a:defPPr>
              <a:defRPr lang="en-US"/>
            </a:defPPr>
            <a:lvl1pPr algn="ctr" defTabSz="784225" eaLnBrk="0" fontAlgn="base" hangingPunct="0">
              <a:defRPr sz="1400">
                <a:solidFill>
                  <a:srgbClr val="C00000"/>
                </a:solidFill>
              </a:defRPr>
            </a:lvl1pPr>
          </a:lstStyle>
          <a:p>
            <a:pPr fontAlgn="ctr"/>
            <a:r>
              <a:rPr lang="en-US"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 Box 18"/>
          <p:cNvSpPr txBox="1">
            <a:spLocks noChangeArrowheads="1"/>
          </p:cNvSpPr>
          <p:nvPr/>
        </p:nvSpPr>
        <p:spPr bwMode="auto">
          <a:xfrm>
            <a:off x="6468115" y="3414865"/>
            <a:ext cx="386644" cy="307777"/>
          </a:xfrm>
          <a:prstGeom prst="rect">
            <a:avLst/>
          </a:prstGeom>
          <a:noFill/>
          <a:ln w="9525" algn="ctr">
            <a:noFill/>
            <a:miter lim="800000"/>
            <a:headEnd/>
            <a:tailEnd/>
          </a:ln>
        </p:spPr>
        <p:txBody>
          <a:bodyPr wrap="none">
            <a:spAutoFit/>
          </a:bodyPr>
          <a:lstStyle>
            <a:defPPr>
              <a:defRPr lang="en-US"/>
            </a:defPPr>
            <a:lvl1pPr algn="ctr" defTabSz="784225" eaLnBrk="0" fontAlgn="base" hangingPunct="0">
              <a:defRPr sz="1400">
                <a:solidFill>
                  <a:srgbClr val="C00000"/>
                </a:solidFill>
              </a:defRPr>
            </a:lvl1pPr>
          </a:lstStyle>
          <a:p>
            <a:pPr fontAlgn="ctr"/>
            <a:r>
              <a:rPr lang="en-US"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95</a:t>
            </a:r>
            <a:endParaRPr lang="en-US"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 Box 18"/>
          <p:cNvSpPr txBox="1">
            <a:spLocks noChangeArrowheads="1"/>
          </p:cNvSpPr>
          <p:nvPr/>
        </p:nvSpPr>
        <p:spPr bwMode="auto">
          <a:xfrm>
            <a:off x="8197989" y="3478767"/>
            <a:ext cx="487634" cy="307777"/>
          </a:xfrm>
          <a:prstGeom prst="rect">
            <a:avLst/>
          </a:prstGeom>
          <a:noFill/>
          <a:ln w="9525" algn="ctr">
            <a:noFill/>
            <a:miter lim="800000"/>
            <a:headEnd/>
            <a:tailEnd/>
          </a:ln>
        </p:spPr>
        <p:txBody>
          <a:bodyPr wrap="none">
            <a:spAutoFit/>
          </a:bodyPr>
          <a:lstStyle>
            <a:defPPr>
              <a:defRPr lang="en-US"/>
            </a:defPPr>
            <a:lvl1pPr algn="ctr" defTabSz="784225" eaLnBrk="0" fontAlgn="base" hangingPunct="0">
              <a:defRPr sz="1400">
                <a:solidFill>
                  <a:srgbClr val="C00000"/>
                </a:solidFill>
              </a:defRPr>
            </a:lvl1pPr>
          </a:lstStyle>
          <a:p>
            <a:pPr fontAlgn="ctr"/>
            <a:r>
              <a:rPr lang="en-US"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200</a:t>
            </a:r>
            <a:endParaRPr lang="en-US"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Line 8"/>
          <p:cNvSpPr>
            <a:spLocks noChangeShapeType="1"/>
          </p:cNvSpPr>
          <p:nvPr/>
        </p:nvSpPr>
        <p:spPr bwMode="auto">
          <a:xfrm>
            <a:off x="6311610" y="3233429"/>
            <a:ext cx="3096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 Box 10"/>
          <p:cNvSpPr txBox="1">
            <a:spLocks noChangeArrowheads="1"/>
          </p:cNvSpPr>
          <p:nvPr/>
        </p:nvSpPr>
        <p:spPr bwMode="auto">
          <a:xfrm>
            <a:off x="7123057" y="2726345"/>
            <a:ext cx="95274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spAutoFit/>
          </a:bodyPr>
          <a:lstStyle>
            <a:defPPr>
              <a:defRPr lang="en-US"/>
            </a:defPPr>
            <a:lvl1pPr fontAlgn="base">
              <a:spcBef>
                <a:spcPct val="50000"/>
              </a:spcBef>
              <a:defRPr sz="1400"/>
            </a:lvl1pPr>
            <a:lvl2pPr marL="742950" indent="-285750" eaLnBrk="0" hangingPunct="0">
              <a:defRPr>
                <a:latin typeface="Arial" panose="020B0604020202020204" pitchFamily="34" charset="0"/>
                <a:ea typeface="华文细黑" panose="02010600040101010101" pitchFamily="2" charset="-122"/>
              </a:defRPr>
            </a:lvl2pPr>
            <a:lvl3pPr marL="1143000" indent="-228600" eaLnBrk="0" hangingPunct="0">
              <a:defRPr>
                <a:latin typeface="Arial" panose="020B0604020202020204" pitchFamily="34" charset="0"/>
                <a:ea typeface="华文细黑" panose="02010600040101010101" pitchFamily="2" charset="-122"/>
              </a:defRPr>
            </a:lvl3pPr>
            <a:lvl4pPr marL="1600200" indent="-228600" eaLnBrk="0" hangingPunct="0">
              <a:defRPr>
                <a:latin typeface="Arial" panose="020B0604020202020204" pitchFamily="34" charset="0"/>
                <a:ea typeface="华文细黑" panose="02010600040101010101" pitchFamily="2" charset="-122"/>
              </a:defRPr>
            </a:lvl4pPr>
            <a:lvl5pPr marL="2057400" indent="-228600" eaLnBrk="0" hangingPunct="0">
              <a:defRPr>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latin typeface="Arial" panose="020B0604020202020204" pitchFamily="34" charset="0"/>
                <a:ea typeface="华文细黑" panose="02010600040101010101" pitchFamily="2" charset="-122"/>
              </a:defRPr>
            </a:lvl9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Line 11"/>
          <p:cNvSpPr>
            <a:spLocks noChangeShapeType="1"/>
          </p:cNvSpPr>
          <p:nvPr/>
        </p:nvSpPr>
        <p:spPr bwMode="auto">
          <a:xfrm>
            <a:off x="7181858" y="2666692"/>
            <a:ext cx="0" cy="56673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Line 12"/>
          <p:cNvSpPr>
            <a:spLocks noChangeShapeType="1"/>
          </p:cNvSpPr>
          <p:nvPr/>
        </p:nvSpPr>
        <p:spPr bwMode="auto">
          <a:xfrm>
            <a:off x="6860612" y="3233429"/>
            <a:ext cx="0" cy="49371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Line 13"/>
          <p:cNvSpPr>
            <a:spLocks noChangeShapeType="1"/>
          </p:cNvSpPr>
          <p:nvPr/>
        </p:nvSpPr>
        <p:spPr bwMode="auto">
          <a:xfrm>
            <a:off x="8984217" y="2701617"/>
            <a:ext cx="0" cy="53181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Line 14"/>
          <p:cNvSpPr>
            <a:spLocks noChangeShapeType="1"/>
          </p:cNvSpPr>
          <p:nvPr/>
        </p:nvSpPr>
        <p:spPr bwMode="auto">
          <a:xfrm>
            <a:off x="8695292" y="3233429"/>
            <a:ext cx="0" cy="493713"/>
          </a:xfrm>
          <a:prstGeom prst="line">
            <a:avLst/>
          </a:prstGeom>
          <a:noFill/>
          <a:ln w="38100">
            <a:solidFill>
              <a:schemeClr val="tx1"/>
            </a:solidFill>
            <a:prstDash val="sysDot"/>
            <a:round/>
            <a:headEnd/>
            <a:tailEnd/>
          </a:ln>
          <a:extLst>
            <a:ext uri="{909E8E84-426E-40DD-AFC4-6F175D3DCCD1}">
              <a14:hiddenFill xmlns:a14="http://schemas.microsoft.com/office/drawing/2010/main">
                <a:noFill/>
              </a14:hiddenFill>
            </a:ext>
          </a:extLst>
        </p:spPr>
        <p:txBody>
          <a:bodyPr/>
          <a:lstStyle/>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 Box 16"/>
          <p:cNvSpPr txBox="1">
            <a:spLocks noChangeArrowheads="1"/>
          </p:cNvSpPr>
          <p:nvPr/>
        </p:nvSpPr>
        <p:spPr bwMode="auto">
          <a:xfrm>
            <a:off x="6890773" y="3519407"/>
            <a:ext cx="78898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spAutoFit/>
          </a:bodyPr>
          <a:lstStyle>
            <a:defPPr>
              <a:defRPr lang="en-US"/>
            </a:defPPr>
            <a:lvl1pPr fontAlgn="base">
              <a:spcBef>
                <a:spcPct val="50000"/>
              </a:spcBef>
              <a:defRPr sz="1400"/>
            </a:lvl1pPr>
            <a:lvl2pPr marL="742950" indent="-285750" eaLnBrk="0" hangingPunct="0">
              <a:defRPr>
                <a:latin typeface="Arial" panose="020B0604020202020204" pitchFamily="34" charset="0"/>
                <a:ea typeface="华文细黑" panose="02010600040101010101" pitchFamily="2" charset="-122"/>
              </a:defRPr>
            </a:lvl2pPr>
            <a:lvl3pPr marL="1143000" indent="-228600" eaLnBrk="0" hangingPunct="0">
              <a:defRPr>
                <a:latin typeface="Arial" panose="020B0604020202020204" pitchFamily="34" charset="0"/>
                <a:ea typeface="华文细黑" panose="02010600040101010101" pitchFamily="2" charset="-122"/>
              </a:defRPr>
            </a:lvl3pPr>
            <a:lvl4pPr marL="1600200" indent="-228600" eaLnBrk="0" hangingPunct="0">
              <a:defRPr>
                <a:latin typeface="Arial" panose="020B0604020202020204" pitchFamily="34" charset="0"/>
                <a:ea typeface="华文细黑" panose="02010600040101010101" pitchFamily="2" charset="-122"/>
              </a:defRPr>
            </a:lvl4pPr>
            <a:lvl5pPr marL="2057400" indent="-228600" eaLnBrk="0" hangingPunct="0">
              <a:defRPr>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latin typeface="Arial" panose="020B0604020202020204" pitchFamily="34" charset="0"/>
                <a:ea typeface="华文细黑" panose="02010600040101010101" pitchFamily="2" charset="-122"/>
              </a:defRPr>
            </a:lvl9p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Text Box 17"/>
          <p:cNvSpPr txBox="1">
            <a:spLocks noChangeArrowheads="1"/>
          </p:cNvSpPr>
          <p:nvPr/>
        </p:nvSpPr>
        <p:spPr bwMode="auto">
          <a:xfrm>
            <a:off x="8696879" y="3522582"/>
            <a:ext cx="87176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spAutoFit/>
          </a:bodyPr>
          <a:lstStyle>
            <a:defPPr>
              <a:defRPr lang="en-US"/>
            </a:defPPr>
            <a:lvl1pPr fontAlgn="base">
              <a:spcBef>
                <a:spcPct val="50000"/>
              </a:spcBef>
              <a:defRPr sz="1400"/>
            </a:lvl1pPr>
            <a:lvl2pPr marL="742950" indent="-285750" eaLnBrk="0" hangingPunct="0">
              <a:defRPr>
                <a:latin typeface="Arial" panose="020B0604020202020204" pitchFamily="34" charset="0"/>
                <a:ea typeface="华文细黑" panose="02010600040101010101" pitchFamily="2" charset="-122"/>
              </a:defRPr>
            </a:lvl2pPr>
            <a:lvl3pPr marL="1143000" indent="-228600" eaLnBrk="0" hangingPunct="0">
              <a:defRPr>
                <a:latin typeface="Arial" panose="020B0604020202020204" pitchFamily="34" charset="0"/>
                <a:ea typeface="华文细黑" panose="02010600040101010101" pitchFamily="2" charset="-122"/>
              </a:defRPr>
            </a:lvl3pPr>
            <a:lvl4pPr marL="1600200" indent="-228600" eaLnBrk="0" hangingPunct="0">
              <a:defRPr>
                <a:latin typeface="Arial" panose="020B0604020202020204" pitchFamily="34" charset="0"/>
                <a:ea typeface="华文细黑" panose="02010600040101010101" pitchFamily="2" charset="-122"/>
              </a:defRPr>
            </a:lvl4pPr>
            <a:lvl5pPr marL="2057400" indent="-228600" eaLnBrk="0" hangingPunct="0">
              <a:defRPr>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latin typeface="Arial" panose="020B0604020202020204" pitchFamily="34" charset="0"/>
                <a:ea typeface="华文细黑" panose="02010600040101010101" pitchFamily="2" charset="-122"/>
              </a:defRPr>
            </a:lvl9p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Text Box 12"/>
          <p:cNvSpPr txBox="1">
            <a:spLocks noChangeArrowheads="1"/>
          </p:cNvSpPr>
          <p:nvPr/>
        </p:nvSpPr>
        <p:spPr bwMode="auto">
          <a:xfrm>
            <a:off x="6596582" y="1574872"/>
            <a:ext cx="1223962"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spcBef>
                <a:spcPct val="50000"/>
              </a:spcBef>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r>
              <a:rPr lang="en-US" sz="1400" dirty="0" smtClean="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(DR)</a:t>
            </a:r>
          </a:p>
          <a:p>
            <a:pPr eaLnBrk="1" fontAlgn="ctr" hangingPunct="1">
              <a:spcBef>
                <a:spcPct val="50000"/>
              </a:spcBef>
            </a:pP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Text Box 12"/>
          <p:cNvSpPr txBox="1">
            <a:spLocks noChangeArrowheads="1"/>
          </p:cNvSpPr>
          <p:nvPr/>
        </p:nvSpPr>
        <p:spPr bwMode="auto">
          <a:xfrm>
            <a:off x="8327920" y="1624979"/>
            <a:ext cx="1542503"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spcBef>
                <a:spcPct val="50000"/>
              </a:spcBef>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DRother</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p>
          <a:p>
            <a:pPr eaLnBrk="1" fontAlgn="ctr" hangingPunct="1">
              <a:spcBef>
                <a:spcPct val="50000"/>
              </a:spcBef>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 Box 12"/>
          <p:cNvSpPr txBox="1">
            <a:spLocks noChangeArrowheads="1"/>
          </p:cNvSpPr>
          <p:nvPr/>
        </p:nvSpPr>
        <p:spPr bwMode="auto">
          <a:xfrm>
            <a:off x="6248631" y="4325847"/>
            <a:ext cx="122396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spcBef>
                <a:spcPct val="50000"/>
              </a:spcBef>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 </a:t>
            </a: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(BDR)</a:t>
            </a:r>
          </a:p>
          <a:p>
            <a:pPr eaLnBrk="1" fontAlgn="ctr" hangingPunct="1">
              <a:spcBef>
                <a:spcPct val="50000"/>
              </a:spcBef>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10.0.3.3</a:t>
            </a:r>
          </a:p>
          <a:p>
            <a:pPr eaLnBrk="1" fontAlgn="ctr" hangingPunct="1">
              <a:spcBef>
                <a:spcPct val="50000"/>
              </a:spcBef>
            </a:pP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Text Box 12"/>
          <p:cNvSpPr txBox="1">
            <a:spLocks noChangeArrowheads="1"/>
          </p:cNvSpPr>
          <p:nvPr/>
        </p:nvSpPr>
        <p:spPr bwMode="auto">
          <a:xfrm>
            <a:off x="7736818" y="4333922"/>
            <a:ext cx="189761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spAutoFit/>
          </a:bodyPr>
          <a:lstStyle>
            <a:defPPr>
              <a:defRPr lang="en-US"/>
            </a:defPPr>
            <a:lvl1pPr fontAlgn="base">
              <a:spcBef>
                <a:spcPct val="50000"/>
              </a:spcBef>
              <a:defRPr sz="1400"/>
            </a:lvl1pPr>
            <a:lvl2pPr marL="742950" indent="-285750" eaLnBrk="0" hangingPunct="0">
              <a:defRPr>
                <a:latin typeface="Arial" panose="020B0604020202020204" pitchFamily="34" charset="0"/>
                <a:ea typeface="华文细黑" panose="02010600040101010101" pitchFamily="2" charset="-122"/>
              </a:defRPr>
            </a:lvl2pPr>
            <a:lvl3pPr marL="1143000" indent="-228600" eaLnBrk="0" hangingPunct="0">
              <a:defRPr>
                <a:latin typeface="Arial" panose="020B0604020202020204" pitchFamily="34" charset="0"/>
                <a:ea typeface="华文细黑" panose="02010600040101010101" pitchFamily="2" charset="-122"/>
              </a:defRPr>
            </a:lvl3pPr>
            <a:lvl4pPr marL="1600200" indent="-228600" eaLnBrk="0" hangingPunct="0">
              <a:defRPr>
                <a:latin typeface="Arial" panose="020B0604020202020204" pitchFamily="34" charset="0"/>
                <a:ea typeface="华文细黑" panose="02010600040101010101" pitchFamily="2" charset="-122"/>
              </a:defRPr>
            </a:lvl4pPr>
            <a:lvl5pPr marL="2057400" indent="-228600" eaLnBrk="0" hangingPunct="0">
              <a:defRPr>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latin typeface="Arial" panose="020B0604020202020204" pitchFamily="34" charset="0"/>
                <a:ea typeface="华文细黑" panose="02010600040101010101" pitchFamily="2" charset="-122"/>
              </a:defRPr>
            </a:lvl9pPr>
          </a:lstStyle>
          <a:p>
            <a:pPr algn="ct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New router - R4 (</a:t>
            </a:r>
            <a:r>
              <a:rPr lang="en-US" dirty="0" err="1" smtClean="0">
                <a:latin typeface="Huawei Sans" panose="020C0503030203020204" pitchFamily="34" charset="0"/>
                <a:ea typeface="方正兰亭黑简体" panose="02000000000000000000" pitchFamily="2" charset="-122"/>
                <a:sym typeface="Huawei Sans" panose="020C0503030203020204" pitchFamily="34" charset="0"/>
              </a:rPr>
              <a:t>DRother</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10.0.4.4</a:t>
            </a:r>
          </a:p>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AutoShape 21"/>
          <p:cNvSpPr>
            <a:spLocks noChangeArrowheads="1"/>
          </p:cNvSpPr>
          <p:nvPr/>
        </p:nvSpPr>
        <p:spPr bwMode="auto">
          <a:xfrm>
            <a:off x="9536593" y="2411921"/>
            <a:ext cx="1517079" cy="529868"/>
          </a:xfrm>
          <a:prstGeom prst="wedgeRectCallout">
            <a:avLst>
              <a:gd name="adj1" fmla="val -85351"/>
              <a:gd name="adj2" fmla="val 42327"/>
            </a:avLst>
          </a:prstGeom>
          <a:noFill/>
          <a:ln w="3175" algn="ctr">
            <a:solidFill>
              <a:srgbClr val="999999"/>
            </a:solidFill>
            <a:miter lim="800000"/>
            <a:headEnd/>
            <a:tailEnd/>
          </a:ln>
        </p:spPr>
        <p:txBody>
          <a:bodyPr lIns="0" tIns="0" rIns="0" bIns="0" anchor="ctr" anchorCtr="1"/>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Not participating in the election</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AutoShape 21"/>
          <p:cNvSpPr>
            <a:spLocks noChangeArrowheads="1"/>
          </p:cNvSpPr>
          <p:nvPr/>
        </p:nvSpPr>
        <p:spPr bwMode="auto">
          <a:xfrm>
            <a:off x="9507718" y="3236735"/>
            <a:ext cx="2231456" cy="1078090"/>
          </a:xfrm>
          <a:prstGeom prst="wedgeRectCallout">
            <a:avLst>
              <a:gd name="adj1" fmla="val -82124"/>
              <a:gd name="adj2" fmla="val -3106"/>
            </a:avLst>
          </a:prstGeom>
          <a:noFill/>
          <a:ln w="3175" algn="ctr">
            <a:solidFill>
              <a:srgbClr val="999999"/>
            </a:solidFill>
            <a:miter lim="800000"/>
            <a:headEnd/>
            <a:tailEnd/>
          </a:ln>
        </p:spPr>
        <p:txBody>
          <a:bodyPr lIns="0" tIns="0" rIns="0" bIns="0" anchor="ctr" anchorCtr="1"/>
          <a:lstStyle/>
          <a:p>
            <a:pPr algn="ctr" fontAlgn="ctr">
              <a:lnSpc>
                <a:spcPct val="150000"/>
              </a:lnSpc>
            </a:pP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669891" y="2193030"/>
            <a:ext cx="628652" cy="514351"/>
          </a:xfrm>
          <a:prstGeom prst="rect">
            <a:avLst/>
          </a:prstGeom>
          <a:noFill/>
        </p:spPr>
      </p:pic>
      <p:pic>
        <p:nvPicPr>
          <p:cNvPr id="2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867972" y="2157191"/>
            <a:ext cx="628652" cy="514351"/>
          </a:xfrm>
          <a:prstGeom prst="rect">
            <a:avLst/>
          </a:prstGeom>
          <a:noFill/>
        </p:spPr>
      </p:pic>
      <p:pic>
        <p:nvPicPr>
          <p:cNvPr id="2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541485" y="3723426"/>
            <a:ext cx="628652" cy="514351"/>
          </a:xfrm>
          <a:prstGeom prst="rect">
            <a:avLst/>
          </a:prstGeom>
          <a:noFill/>
        </p:spPr>
      </p:pic>
      <p:pic>
        <p:nvPicPr>
          <p:cNvPr id="2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357182" y="3766655"/>
            <a:ext cx="628652" cy="514351"/>
          </a:xfrm>
          <a:prstGeom prst="rect">
            <a:avLst/>
          </a:prstGeom>
          <a:noFill/>
        </p:spPr>
      </p:pic>
      <p:sp>
        <p:nvSpPr>
          <p:cNvPr id="28" name="文本占位符 2"/>
          <p:cNvSpPr txBox="1">
            <a:spLocks/>
          </p:cNvSpPr>
          <p:nvPr/>
        </p:nvSpPr>
        <p:spPr bwMode="auto">
          <a:xfrm>
            <a:off x="468317" y="4937446"/>
            <a:ext cx="10624593" cy="1444303"/>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400">
                <a:solidFill>
                  <a:srgbClr val="C00000"/>
                </a:solidFill>
              </a:defRPr>
            </a:lvl1pPr>
          </a:lstStyle>
          <a:p>
            <a:pPr marL="302279" indent="-302279" defTabSz="914034" fontAlgn="ctr">
              <a:lnSpc>
                <a:spcPct val="140000"/>
              </a:lnSpc>
              <a:spcBef>
                <a:spcPts val="792"/>
              </a:spcBef>
              <a:buFont typeface="Arial" panose="020B0604020202020204" pitchFamily="34" charset="0"/>
              <a:buChar char="•"/>
            </a:pPr>
            <a:r>
              <a:rPr lang="en-US" sz="18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Question:</a:t>
            </a:r>
            <a:endParaRPr lang="en-US" altLang="zh-CN" sz="18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628650" lvl="1" indent="-314325" fontAlgn="ctr">
              <a:lnSpc>
                <a:spcPct val="150000"/>
              </a:lnSpc>
              <a:buFont typeface="Huawei Sans" panose="020C0503030203020204" pitchFamily="34" charset="0"/>
              <a:buChar char="▫"/>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If the priorities of the four routers in the preceding figure are all set to 0, can OSPF work normally?</a:t>
            </a:r>
            <a:endParaRPr lang="en-US" altLang="zh-CN"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628650" lvl="1" indent="-314325" fontAlgn="ctr">
              <a:lnSpc>
                <a:spcPct val="150000"/>
              </a:lnSpc>
              <a:buFont typeface="Huawei Sans" panose="020C0503030203020204" pitchFamily="34" charset="0"/>
              <a:buChar char="▫"/>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Which types of links form an MA network by default?</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a:xfrm>
            <a:off x="9580514" y="3236735"/>
            <a:ext cx="2000375" cy="1061829"/>
          </a:xfrm>
          <a:prstGeom prst="rect">
            <a:avLst/>
          </a:prstGeom>
          <a:noFill/>
        </p:spPr>
        <p:txBody>
          <a:bodyPr wrap="square" rtlCol="0">
            <a:spAutoFit/>
          </a:bodyPr>
          <a:lstStyle/>
          <a:p>
            <a:pPr fontAlgn="ctr">
              <a:lnSpc>
                <a:spcPct val="150000"/>
              </a:lnSpc>
            </a:pPr>
            <a:r>
              <a:rPr lang="en-US" sz="1400" smtClean="0">
                <a:latin typeface="Huawei Sans" panose="020C0503030203020204" pitchFamily="34" charset="0"/>
                <a:ea typeface="方正兰亭黑简体" panose="02000000000000000000" pitchFamily="2" charset="-122"/>
                <a:sym typeface="Huawei Sans" panose="020C0503030203020204" pitchFamily="34" charset="0"/>
              </a:rPr>
              <a:t>R4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is a new device and cannot become a DR or BDR.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5631578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DR and BDR Election on Different Types of Networks</a:t>
            </a:r>
            <a:endParaRPr lang="en-US" altLang="zh-CN" dirty="0">
              <a:sym typeface="Huawei Sans" panose="020C0503030203020204" pitchFamily="34" charset="0"/>
            </a:endParaRPr>
          </a:p>
        </p:txBody>
      </p:sp>
      <p:graphicFrame>
        <p:nvGraphicFramePr>
          <p:cNvPr id="4" name="Group 25"/>
          <p:cNvGraphicFramePr>
            <a:graphicFrameLocks/>
          </p:cNvGraphicFramePr>
          <p:nvPr>
            <p:extLst>
              <p:ext uri="{D42A27DB-BD31-4B8C-83A1-F6EECF244321}">
                <p14:modId xmlns:p14="http://schemas.microsoft.com/office/powerpoint/2010/main" val="3914204774"/>
              </p:ext>
            </p:extLst>
          </p:nvPr>
        </p:nvGraphicFramePr>
        <p:xfrm>
          <a:off x="1222582" y="1626250"/>
          <a:ext cx="9746837" cy="4015170"/>
        </p:xfrm>
        <a:graphic>
          <a:graphicData uri="http://schemas.openxmlformats.org/drawingml/2006/table">
            <a:tbl>
              <a:tblPr/>
              <a:tblGrid>
                <a:gridCol w="1817828"/>
                <a:gridCol w="2524836"/>
                <a:gridCol w="1963353"/>
                <a:gridCol w="3440820"/>
              </a:tblGrid>
              <a:tr h="688325">
                <a:tc>
                  <a:txBody>
                    <a:bodyPr/>
                    <a:lstStyle/>
                    <a:p>
                      <a:pPr marL="0" marR="0" lvl="0" indent="0" algn="ctr" defTabSz="914034" rtl="0" eaLnBrk="1" fontAlgn="ctr" latinLnBrk="0" hangingPunct="1">
                        <a:lnSpc>
                          <a:spcPct val="100000"/>
                        </a:lnSpc>
                        <a:spcBef>
                          <a:spcPts val="0"/>
                        </a:spcBef>
                        <a:spcAft>
                          <a:spcPts val="0"/>
                        </a:spcAft>
                        <a:buClr>
                          <a:srgbClr val="990000"/>
                        </a:buClr>
                        <a:buSzPct val="85000"/>
                        <a:buFont typeface="Wingdings" pitchFamily="2" charset="2"/>
                        <a:buNone/>
                        <a:tabLst/>
                      </a:pPr>
                      <a:r>
                        <a:rPr lang="en-US" sz="18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OSPF Network Type</a:t>
                      </a:r>
                      <a:endParaRPr lang="en-US" sz="18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034" rtl="0" eaLnBrk="1" fontAlgn="ctr" latinLnBrk="0" hangingPunct="1">
                        <a:lnSpc>
                          <a:spcPct val="100000"/>
                        </a:lnSpc>
                        <a:spcBef>
                          <a:spcPts val="0"/>
                        </a:spcBef>
                        <a:spcAft>
                          <a:spcPts val="0"/>
                        </a:spcAft>
                        <a:buClr>
                          <a:srgbClr val="990000"/>
                        </a:buClr>
                        <a:buSzPct val="85000"/>
                        <a:buFont typeface="Wingdings" pitchFamily="2" charset="2"/>
                        <a:buNone/>
                        <a:tabLst/>
                      </a:pPr>
                      <a:r>
                        <a:rPr lang="en-US" sz="18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Common</a:t>
                      </a:r>
                      <a:r>
                        <a:rPr lang="en-US" sz="1800" b="1" baseline="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800" b="1" baseline="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Data </a:t>
                      </a:r>
                      <a:r>
                        <a:rPr lang="en-US" sz="18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Link Layer Protocol</a:t>
                      </a:r>
                      <a:endParaRPr lang="en-US" sz="18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034" rtl="0" eaLnBrk="1" fontAlgn="ctr" latinLnBrk="0" hangingPunct="1">
                        <a:lnSpc>
                          <a:spcPct val="100000"/>
                        </a:lnSpc>
                        <a:spcBef>
                          <a:spcPts val="0"/>
                        </a:spcBef>
                        <a:spcAft>
                          <a:spcPts val="0"/>
                        </a:spcAft>
                        <a:buClr>
                          <a:srgbClr val="990000"/>
                        </a:buClr>
                        <a:buSzPct val="85000"/>
                        <a:buFont typeface="Wingdings" pitchFamily="2" charset="2"/>
                        <a:buNone/>
                        <a:tabLst/>
                      </a:pPr>
                      <a:r>
                        <a:rPr lang="en-US" sz="18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Whether to Elect a DR</a:t>
                      </a:r>
                      <a:endParaRPr lang="en-US" altLang="zh-CN" sz="1800" b="1" kern="1200" dirty="0" smtClean="0">
                        <a:solidFill>
                          <a:schemeClr val="bg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034" rtl="0" eaLnBrk="1" fontAlgn="ctr" latinLnBrk="0" hangingPunct="1">
                        <a:lnSpc>
                          <a:spcPct val="100000"/>
                        </a:lnSpc>
                        <a:spcBef>
                          <a:spcPts val="0"/>
                        </a:spcBef>
                        <a:spcAft>
                          <a:spcPts val="0"/>
                        </a:spcAft>
                        <a:buClr>
                          <a:srgbClr val="990000"/>
                        </a:buClr>
                        <a:buSzPct val="85000"/>
                        <a:buFont typeface="Wingdings" pitchFamily="2" charset="2"/>
                        <a:buNone/>
                        <a:tabLst/>
                      </a:pPr>
                      <a:r>
                        <a:rPr lang="en-US" sz="18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Whether to Establish an Adjacency with the Neighbor</a:t>
                      </a:r>
                      <a:endParaRPr lang="en-US" sz="18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solidFill>
                      <a:srgbClr val="00B0F0"/>
                    </a:solidFill>
                  </a:tcPr>
                </a:tc>
              </a:tr>
              <a:tr h="461725">
                <a:tc>
                  <a:txBody>
                    <a:bodyPr/>
                    <a:lstStyle/>
                    <a:p>
                      <a:pPr marL="0" marR="0" lvl="0" indent="0" algn="ctr" defTabSz="914034" rtl="0" eaLnBrk="1" fontAlgn="ctr" latinLnBrk="0" hangingPunct="1">
                        <a:lnSpc>
                          <a:spcPct val="100000"/>
                        </a:lnSpc>
                        <a:spcBef>
                          <a:spcPts val="0"/>
                        </a:spcBef>
                        <a:spcAft>
                          <a:spcPts val="0"/>
                        </a:spcAft>
                        <a:buClr>
                          <a:srgbClr val="990000"/>
                        </a:buClr>
                        <a:buSzPct val="85000"/>
                        <a:buFont typeface="Wingdings" pitchFamily="2" charset="2"/>
                        <a:buNone/>
                        <a:tabLst/>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Point-to-point</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c>
                  <a:txBody>
                    <a:bodyPr/>
                    <a:lstStyle/>
                    <a:p>
                      <a:pPr marL="0" marR="0" lvl="0" indent="0" algn="ctr" defTabSz="914034" rtl="0" eaLnBrk="1" fontAlgn="ctr" latinLnBrk="0" hangingPunct="1">
                        <a:lnSpc>
                          <a:spcPct val="100000"/>
                        </a:lnSpc>
                        <a:spcBef>
                          <a:spcPts val="0"/>
                        </a:spcBef>
                        <a:spcAft>
                          <a:spcPts val="0"/>
                        </a:spcAft>
                        <a:buClr>
                          <a:srgbClr val="990000"/>
                        </a:buClr>
                        <a:buSzPct val="85000"/>
                        <a:buFont typeface="Wingdings" pitchFamily="2" charset="2"/>
                        <a:buNone/>
                        <a:tabLst/>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PPP and HDLC</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c>
                  <a:txBody>
                    <a:bodyPr/>
                    <a:lstStyle/>
                    <a:p>
                      <a:pPr marL="0" marR="0" lvl="0" indent="0" algn="ctr" defTabSz="914034" rtl="0" eaLnBrk="1" fontAlgn="ctr" latinLnBrk="0" hangingPunct="1">
                        <a:lnSpc>
                          <a:spcPct val="100000"/>
                        </a:lnSpc>
                        <a:spcBef>
                          <a:spcPts val="0"/>
                        </a:spcBef>
                        <a:spcAft>
                          <a:spcPts val="0"/>
                        </a:spcAft>
                        <a:buClr>
                          <a:srgbClr val="990000"/>
                        </a:buClr>
                        <a:buSzPct val="85000"/>
                        <a:buFont typeface="Wingdings" pitchFamily="2" charset="2"/>
                        <a:buNone/>
                        <a:tabLst/>
                        <a:defRPr/>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c>
                  <a:txBody>
                    <a:bodyPr/>
                    <a:lstStyle/>
                    <a:p>
                      <a:pPr marL="0" marR="0" lvl="0" indent="0" algn="ctr" defTabSz="914034" rtl="0" eaLnBrk="1" fontAlgn="ctr" latinLnBrk="0" hangingPunct="1">
                        <a:lnSpc>
                          <a:spcPct val="100000"/>
                        </a:lnSpc>
                        <a:spcBef>
                          <a:spcPts val="0"/>
                        </a:spcBef>
                        <a:spcAft>
                          <a:spcPts val="0"/>
                        </a:spcAft>
                        <a:buClr>
                          <a:srgbClr val="990000"/>
                        </a:buClr>
                        <a:buSzPct val="85000"/>
                        <a:buFont typeface="Wingdings" pitchFamily="2" charset="2"/>
                        <a:buNone/>
                        <a:tabLst/>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Yes</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r>
              <a:tr h="1143000">
                <a:tc>
                  <a:txBody>
                    <a:bodyPr/>
                    <a:lstStyle/>
                    <a:p>
                      <a:pPr marL="0" marR="0" lvl="0" indent="0" algn="ctr" defTabSz="914034" rtl="0" eaLnBrk="1" fontAlgn="ctr" latinLnBrk="0" hangingPunct="1">
                        <a:lnSpc>
                          <a:spcPct val="100000"/>
                        </a:lnSpc>
                        <a:spcBef>
                          <a:spcPts val="0"/>
                        </a:spcBef>
                        <a:spcAft>
                          <a:spcPts val="0"/>
                        </a:spcAft>
                        <a:buClr>
                          <a:srgbClr val="990000"/>
                        </a:buClr>
                        <a:buSzPct val="85000"/>
                        <a:buFont typeface="Wingdings" pitchFamily="2" charset="2"/>
                        <a:buNone/>
                        <a:tabLst/>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Broadcast</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c>
                  <a:txBody>
                    <a:bodyPr/>
                    <a:lstStyle/>
                    <a:p>
                      <a:pPr marL="0" marR="0" lvl="0" indent="0" algn="ctr" defTabSz="914034" rtl="0" eaLnBrk="1" fontAlgn="ctr" latinLnBrk="0" hangingPunct="1">
                        <a:lnSpc>
                          <a:spcPct val="100000"/>
                        </a:lnSpc>
                        <a:spcBef>
                          <a:spcPts val="0"/>
                        </a:spcBef>
                        <a:spcAft>
                          <a:spcPts val="0"/>
                        </a:spcAft>
                        <a:buClr>
                          <a:srgbClr val="990000"/>
                        </a:buClr>
                        <a:buSzPct val="85000"/>
                        <a:buFont typeface="Wingdings" pitchFamily="2" charset="2"/>
                        <a:buNone/>
                        <a:tabLst/>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Ethernet</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c rowSpan="2">
                  <a:txBody>
                    <a:bodyPr/>
                    <a:lstStyle/>
                    <a:p>
                      <a:pPr marL="0" marR="0" lvl="0" indent="0" algn="ctr" defTabSz="914034" rtl="0" eaLnBrk="1" fontAlgn="ctr" latinLnBrk="0" hangingPunct="1">
                        <a:lnSpc>
                          <a:spcPct val="150000"/>
                        </a:lnSpc>
                        <a:spcBef>
                          <a:spcPts val="0"/>
                        </a:spcBef>
                        <a:spcAft>
                          <a:spcPts val="0"/>
                        </a:spcAft>
                        <a:buClr>
                          <a:srgbClr val="990000"/>
                        </a:buClr>
                        <a:buSzPct val="85000"/>
                        <a:buFont typeface="Wingdings" pitchFamily="2" charset="2"/>
                        <a:buNone/>
                        <a:tabLst/>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Yes</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c rowSpan="2">
                  <a:txBody>
                    <a:bodyPr/>
                    <a:lstStyle/>
                    <a:p>
                      <a:pPr marL="0" marR="0" lvl="0" indent="0" algn="ctr" defTabSz="914034" rtl="0" eaLnBrk="1" fontAlgn="ctr" latinLnBrk="0" hangingPunct="1">
                        <a:lnSpc>
                          <a:spcPct val="150000"/>
                        </a:lnSpc>
                        <a:spcBef>
                          <a:spcPts val="0"/>
                        </a:spcBef>
                        <a:spcAft>
                          <a:spcPts val="0"/>
                        </a:spcAft>
                        <a:buClr>
                          <a:srgbClr val="990000"/>
                        </a:buClr>
                        <a:buSzPct val="85000"/>
                        <a:buFont typeface="Wingdings" pitchFamily="2" charset="2"/>
                        <a:buNone/>
                        <a:tabLst/>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DR establishes adjacencies with the BDR and </a:t>
                      </a:r>
                      <a:r>
                        <a:rPr lang="en-US" sz="16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DRothers</a:t>
                      </a: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marR="0" lvl="0" indent="0" algn="ctr" defTabSz="914034" rtl="0" eaLnBrk="1" fontAlgn="ctr" latinLnBrk="0" hangingPunct="1">
                        <a:lnSpc>
                          <a:spcPct val="150000"/>
                        </a:lnSpc>
                        <a:spcBef>
                          <a:spcPts val="0"/>
                        </a:spcBef>
                        <a:spcAft>
                          <a:spcPts val="0"/>
                        </a:spcAft>
                        <a:buClr>
                          <a:srgbClr val="990000"/>
                        </a:buClr>
                        <a:buSzPct val="85000"/>
                        <a:buFont typeface="Wingdings" pitchFamily="2" charset="2"/>
                        <a:buNone/>
                        <a:tabLst/>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BDR establishes adjacencies with the DR and </a:t>
                      </a:r>
                      <a:r>
                        <a:rPr lang="en-US" sz="16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DRothers</a:t>
                      </a: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marR="0" lvl="0" indent="0" algn="ctr" defTabSz="914034" rtl="0" eaLnBrk="1" fontAlgn="ctr" latinLnBrk="0" hangingPunct="1">
                        <a:lnSpc>
                          <a:spcPct val="150000"/>
                        </a:lnSpc>
                        <a:spcBef>
                          <a:spcPts val="0"/>
                        </a:spcBef>
                        <a:spcAft>
                          <a:spcPts val="0"/>
                        </a:spcAft>
                        <a:buClr>
                          <a:srgbClr val="990000"/>
                        </a:buClr>
                        <a:buSzPct val="85000"/>
                        <a:buFont typeface="Wingdings" pitchFamily="2" charset="2"/>
                        <a:buNone/>
                        <a:tabLst/>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a:t>
                      </a:r>
                      <a:r>
                        <a:rPr lang="en-US" sz="16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DRothers</a:t>
                      </a: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establish a neighbor relationship.</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r>
              <a:tr h="1143000">
                <a:tc>
                  <a:txBody>
                    <a:bodyPr/>
                    <a:lstStyle/>
                    <a:p>
                      <a:pPr marL="0" marR="0" lvl="0" indent="0" algn="ctr" defTabSz="914034" rtl="0" eaLnBrk="1" fontAlgn="ctr" latinLnBrk="0" hangingPunct="1">
                        <a:lnSpc>
                          <a:spcPct val="100000"/>
                        </a:lnSpc>
                        <a:spcBef>
                          <a:spcPts val="0"/>
                        </a:spcBef>
                        <a:spcAft>
                          <a:spcPts val="0"/>
                        </a:spcAft>
                        <a:buClr>
                          <a:srgbClr val="990000"/>
                        </a:buClr>
                        <a:buSzPct val="85000"/>
                        <a:buFont typeface="Wingdings" pitchFamily="2" charset="2"/>
                        <a:buNone/>
                        <a:tabLst/>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NBMA</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c>
                  <a:txBody>
                    <a:bodyPr/>
                    <a:lstStyle/>
                    <a:p>
                      <a:pPr marL="0" marR="0" lvl="0" indent="0" algn="ctr" defTabSz="914034" rtl="0" eaLnBrk="1" fontAlgn="ctr" latinLnBrk="0" hangingPunct="1">
                        <a:lnSpc>
                          <a:spcPct val="100000"/>
                        </a:lnSpc>
                        <a:spcBef>
                          <a:spcPts val="0"/>
                        </a:spcBef>
                        <a:spcAft>
                          <a:spcPts val="0"/>
                        </a:spcAft>
                        <a:buClr>
                          <a:srgbClr val="990000"/>
                        </a:buClr>
                        <a:buSzPct val="85000"/>
                        <a:buFont typeface="Wingdings" pitchFamily="2" charset="2"/>
                        <a:buNone/>
                        <a:tabLst/>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FR</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pPr marL="0" marR="0" lvl="0" indent="0" algn="ctr" defTabSz="914034" rtl="0" eaLnBrk="1" fontAlgn="base" latinLnBrk="0" hangingPunct="1">
                        <a:lnSpc>
                          <a:spcPct val="100000"/>
                        </a:lnSpc>
                        <a:spcBef>
                          <a:spcPts val="0"/>
                        </a:spcBef>
                        <a:spcAft>
                          <a:spcPts val="0"/>
                        </a:spcAft>
                        <a:buClr>
                          <a:srgbClr val="990000"/>
                        </a:buClr>
                        <a:buSzPct val="85000"/>
                        <a:buFont typeface="Wingdings" pitchFamily="2" charset="2"/>
                        <a:buNone/>
                        <a:tabLst/>
                      </a:pPr>
                      <a:endParaRPr lang="zh-CN" altLang="en-US" sz="1200" kern="1200" dirty="0" smtClean="0">
                        <a:solidFill>
                          <a:schemeClr val="tx1"/>
                        </a:solidFill>
                        <a:effectLst/>
                        <a:latin typeface="Arial"/>
                        <a:ea typeface="+mn-ea"/>
                        <a:cs typeface="+mn-cs"/>
                      </a:endParaRPr>
                    </a:p>
                  </a:txBody>
                  <a:tcPr anchor="ctr" horzOverflow="overflow">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lnTlToBr>
                      <a:noFill/>
                    </a:lnTlToBr>
                    <a:lnBlToTr>
                      <a:noFill/>
                    </a:lnBlToTr>
                    <a:noFill/>
                  </a:tcPr>
                </a:tc>
              </a:tr>
              <a:tr h="461725">
                <a:tc>
                  <a:txBody>
                    <a:bodyPr/>
                    <a:lstStyle/>
                    <a:p>
                      <a:pPr marL="0" marR="0" lvl="0" indent="0" algn="ctr" defTabSz="914034" rtl="0" eaLnBrk="1" fontAlgn="ctr" latinLnBrk="0" hangingPunct="1">
                        <a:lnSpc>
                          <a:spcPct val="100000"/>
                        </a:lnSpc>
                        <a:spcBef>
                          <a:spcPts val="0"/>
                        </a:spcBef>
                        <a:spcAft>
                          <a:spcPts val="0"/>
                        </a:spcAft>
                        <a:buClr>
                          <a:srgbClr val="990000"/>
                        </a:buClr>
                        <a:buSzPct val="85000"/>
                        <a:buFont typeface="Wingdings" pitchFamily="2" charset="2"/>
                        <a:buNone/>
                        <a:tabLst/>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P2MP</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c>
                  <a:txBody>
                    <a:bodyPr/>
                    <a:lstStyle/>
                    <a:p>
                      <a:pPr marL="0" marR="0" lvl="0" indent="0" algn="ctr" defTabSz="914034" rtl="0" eaLnBrk="1" fontAlgn="ctr" latinLnBrk="0" hangingPunct="1">
                        <a:lnSpc>
                          <a:spcPct val="100000"/>
                        </a:lnSpc>
                        <a:spcBef>
                          <a:spcPts val="0"/>
                        </a:spcBef>
                        <a:spcAft>
                          <a:spcPts val="0"/>
                        </a:spcAft>
                        <a:buClr>
                          <a:srgbClr val="990000"/>
                        </a:buClr>
                        <a:buSzPct val="85000"/>
                        <a:buFont typeface="Wingdings" pitchFamily="2" charset="2"/>
                        <a:buNone/>
                        <a:tabLst/>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Manually specified protocol</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c>
                  <a:txBody>
                    <a:bodyPr/>
                    <a:lstStyle/>
                    <a:p>
                      <a:pPr marL="0" marR="0" lvl="0" indent="0" algn="ctr" defTabSz="914034" rtl="0" eaLnBrk="1" fontAlgn="ctr" latinLnBrk="0" hangingPunct="1">
                        <a:lnSpc>
                          <a:spcPct val="100000"/>
                        </a:lnSpc>
                        <a:spcBef>
                          <a:spcPts val="0"/>
                        </a:spcBef>
                        <a:spcAft>
                          <a:spcPts val="0"/>
                        </a:spcAft>
                        <a:buClr>
                          <a:srgbClr val="990000"/>
                        </a:buClr>
                        <a:buSzPct val="85000"/>
                        <a:buFont typeface="Wingdings" pitchFamily="2" charset="2"/>
                        <a:buNone/>
                        <a:tabLst/>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c>
                  <a:txBody>
                    <a:bodyPr/>
                    <a:lstStyle/>
                    <a:p>
                      <a:pPr marL="0" marR="0" lvl="0" indent="0" algn="ctr" defTabSz="914034" rtl="0" eaLnBrk="1" fontAlgn="ctr" latinLnBrk="0" hangingPunct="1">
                        <a:lnSpc>
                          <a:spcPct val="100000"/>
                        </a:lnSpc>
                        <a:spcBef>
                          <a:spcPts val="0"/>
                        </a:spcBef>
                        <a:spcAft>
                          <a:spcPts val="0"/>
                        </a:spcAft>
                        <a:buClr>
                          <a:srgbClr val="990000"/>
                        </a:buClr>
                        <a:buSzPct val="85000"/>
                        <a:buFont typeface="Wingdings" pitchFamily="2" charset="2"/>
                        <a:buNone/>
                        <a:tabLst/>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Yes</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37583097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标题 19"/>
          <p:cNvSpPr>
            <a:spLocks noGrp="1"/>
          </p:cNvSpPr>
          <p:nvPr>
            <p:ph type="title"/>
          </p:nvPr>
        </p:nvSpPr>
        <p:spPr/>
        <p:txBody>
          <a:bodyPr/>
          <a:lstStyle/>
          <a:p>
            <a:r>
              <a:rPr lang="en-US" smtClean="0">
                <a:sym typeface="Huawei Sans" panose="020C0503030203020204" pitchFamily="34" charset="0"/>
              </a:rPr>
              <a:t>Adjusting the OSPF Network Type of Device Interfaces as Needed</a:t>
            </a:r>
            <a:endParaRPr lang="en-US" altLang="zh-CN" dirty="0">
              <a:sym typeface="Huawei Sans" panose="020C0503030203020204" pitchFamily="34" charset="0"/>
            </a:endParaRPr>
          </a:p>
        </p:txBody>
      </p:sp>
      <p:grpSp>
        <p:nvGrpSpPr>
          <p:cNvPr id="4" name="Group 38"/>
          <p:cNvGrpSpPr/>
          <p:nvPr/>
        </p:nvGrpSpPr>
        <p:grpSpPr>
          <a:xfrm>
            <a:off x="1385650" y="2464994"/>
            <a:ext cx="3384983" cy="1237152"/>
            <a:chOff x="1686110" y="3959840"/>
            <a:chExt cx="2880320" cy="1002084"/>
          </a:xfrm>
        </p:grpSpPr>
        <p:sp>
          <p:nvSpPr>
            <p:cNvPr id="5" name="Line 9"/>
            <p:cNvSpPr>
              <a:spLocks noChangeShapeType="1"/>
            </p:cNvSpPr>
            <p:nvPr/>
          </p:nvSpPr>
          <p:spPr bwMode="auto">
            <a:xfrm flipV="1">
              <a:off x="1686110" y="3959843"/>
              <a:ext cx="2423809" cy="10020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Lst>
          </p:spPr>
          <p:txBody>
            <a:bodyPr wrap="none" anchor="ctr"/>
            <a:lstStyle/>
            <a:p>
              <a:pPr fontAlgn="ctr">
                <a:spcBef>
                  <a:spcPts val="0"/>
                </a:spcBef>
                <a:spcAft>
                  <a:spcPts val="0"/>
                </a:spcAft>
                <a:defRPr/>
              </a:pPr>
              <a:endParaRPr lang="en-US" altLang="zh-CN" kern="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Line 9"/>
            <p:cNvSpPr>
              <a:spLocks noChangeShapeType="1"/>
            </p:cNvSpPr>
            <p:nvPr/>
          </p:nvSpPr>
          <p:spPr bwMode="auto">
            <a:xfrm>
              <a:off x="2142622" y="3959840"/>
              <a:ext cx="2423808" cy="1002083"/>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Lst>
          </p:spPr>
          <p:txBody>
            <a:bodyPr wrap="none" anchor="ctr"/>
            <a:lstStyle/>
            <a:p>
              <a:pPr fontAlgn="ctr">
                <a:spcBef>
                  <a:spcPts val="0"/>
                </a:spcBef>
                <a:spcAft>
                  <a:spcPts val="0"/>
                </a:spcAft>
                <a:defRPr/>
              </a:pPr>
              <a:endParaRPr lang="en-US" altLang="zh-CN" kern="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Line 9"/>
            <p:cNvSpPr>
              <a:spLocks noChangeShapeType="1"/>
            </p:cNvSpPr>
            <p:nvPr/>
          </p:nvSpPr>
          <p:spPr bwMode="auto">
            <a:xfrm flipH="1">
              <a:off x="1686110" y="3959840"/>
              <a:ext cx="456513" cy="1002083"/>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Lst>
          </p:spPr>
          <p:txBody>
            <a:bodyPr wrap="none" anchor="ctr"/>
            <a:lstStyle/>
            <a:p>
              <a:pPr fontAlgn="ctr">
                <a:spcBef>
                  <a:spcPts val="0"/>
                </a:spcBef>
                <a:spcAft>
                  <a:spcPts val="0"/>
                </a:spcAft>
                <a:defRPr/>
              </a:pPr>
              <a:endParaRPr lang="en-US" altLang="zh-CN" kern="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Line 9"/>
            <p:cNvSpPr>
              <a:spLocks noChangeShapeType="1"/>
            </p:cNvSpPr>
            <p:nvPr/>
          </p:nvSpPr>
          <p:spPr bwMode="auto">
            <a:xfrm>
              <a:off x="4109917" y="3959840"/>
              <a:ext cx="456512" cy="1002083"/>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Lst>
          </p:spPr>
          <p:txBody>
            <a:bodyPr wrap="none" anchor="ctr"/>
            <a:lstStyle/>
            <a:p>
              <a:pPr fontAlgn="ctr">
                <a:spcBef>
                  <a:spcPts val="0"/>
                </a:spcBef>
                <a:spcAft>
                  <a:spcPts val="0"/>
                </a:spcAft>
                <a:defRPr/>
              </a:pPr>
              <a:endParaRPr lang="en-US" altLang="zh-CN" kern="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 name="矩形 89"/>
          <p:cNvSpPr/>
          <p:nvPr/>
        </p:nvSpPr>
        <p:spPr>
          <a:xfrm>
            <a:off x="958040" y="2311104"/>
            <a:ext cx="742511" cy="307777"/>
          </a:xfrm>
          <a:prstGeom prst="rect">
            <a:avLst/>
          </a:prstGeom>
        </p:spPr>
        <p:txBody>
          <a:bodyPr wrap="none">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CO-R1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89"/>
          <p:cNvSpPr/>
          <p:nvPr/>
        </p:nvSpPr>
        <p:spPr>
          <a:xfrm>
            <a:off x="4465327" y="2311104"/>
            <a:ext cx="742511" cy="307777"/>
          </a:xfrm>
          <a:prstGeom prst="rect">
            <a:avLst/>
          </a:prstGeom>
        </p:spPr>
        <p:txBody>
          <a:bodyPr wrap="none">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CO-R2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89"/>
          <p:cNvSpPr/>
          <p:nvPr/>
        </p:nvSpPr>
        <p:spPr>
          <a:xfrm>
            <a:off x="448570" y="3538654"/>
            <a:ext cx="723275" cy="307777"/>
          </a:xfrm>
          <a:prstGeom prst="rect">
            <a:avLst/>
          </a:prstGeom>
        </p:spPr>
        <p:txBody>
          <a:bodyPr wrap="none">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AS-R1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89"/>
          <p:cNvSpPr/>
          <p:nvPr/>
        </p:nvSpPr>
        <p:spPr>
          <a:xfrm>
            <a:off x="4995518" y="3538654"/>
            <a:ext cx="723275" cy="307777"/>
          </a:xfrm>
          <a:prstGeom prst="rect">
            <a:avLst/>
          </a:prstGeom>
        </p:spPr>
        <p:txBody>
          <a:bodyPr wrap="none">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AS-R2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89"/>
          <p:cNvSpPr/>
          <p:nvPr/>
        </p:nvSpPr>
        <p:spPr>
          <a:xfrm>
            <a:off x="2761387" y="3127646"/>
            <a:ext cx="633507" cy="307777"/>
          </a:xfrm>
          <a:prstGeom prst="rect">
            <a:avLst/>
          </a:prstGeom>
        </p:spPr>
        <p:txBody>
          <a:bodyPr wrap="none">
            <a:sp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Line 9"/>
          <p:cNvSpPr>
            <a:spLocks noChangeShapeType="1"/>
          </p:cNvSpPr>
          <p:nvPr/>
        </p:nvSpPr>
        <p:spPr bwMode="auto">
          <a:xfrm flipH="1">
            <a:off x="2516500" y="4058880"/>
            <a:ext cx="1137824" cy="0"/>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Lst>
        </p:spPr>
        <p:txBody>
          <a:bodyPr wrap="none" anchor="ctr"/>
          <a:lstStyle/>
          <a:p>
            <a:pPr fontAlgn="ctr">
              <a:spcBef>
                <a:spcPts val="0"/>
              </a:spcBef>
              <a:spcAft>
                <a:spcPts val="0"/>
              </a:spcAft>
              <a:defRPr/>
            </a:pPr>
            <a:endParaRPr lang="en-US" altLang="zh-CN" kern="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89"/>
          <p:cNvSpPr/>
          <p:nvPr/>
        </p:nvSpPr>
        <p:spPr>
          <a:xfrm>
            <a:off x="2462431" y="3741421"/>
            <a:ext cx="1231427" cy="307777"/>
          </a:xfrm>
          <a:prstGeom prst="rect">
            <a:avLst/>
          </a:prstGeom>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Ethernet link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651548" y="2050429"/>
            <a:ext cx="541201" cy="442800"/>
          </a:xfrm>
          <a:prstGeom prst="rect">
            <a:avLst/>
          </a:prstGeom>
          <a:noFill/>
        </p:spPr>
      </p:pic>
      <p:pic>
        <p:nvPicPr>
          <p:cNvPr id="2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924126" y="2050429"/>
            <a:ext cx="541201" cy="442800"/>
          </a:xfrm>
          <a:prstGeom prst="rect">
            <a:avLst/>
          </a:prstGeom>
          <a:noFill/>
        </p:spPr>
      </p:pic>
      <p:pic>
        <p:nvPicPr>
          <p:cNvPr id="2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110347" y="3704962"/>
            <a:ext cx="541201" cy="442800"/>
          </a:xfrm>
          <a:prstGeom prst="rect">
            <a:avLst/>
          </a:prstGeom>
          <a:noFill/>
        </p:spPr>
      </p:pic>
      <p:pic>
        <p:nvPicPr>
          <p:cNvPr id="2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444374" y="3704962"/>
            <a:ext cx="541201" cy="442800"/>
          </a:xfrm>
          <a:prstGeom prst="rect">
            <a:avLst/>
          </a:prstGeom>
          <a:noFill/>
        </p:spPr>
      </p:pic>
      <p:sp>
        <p:nvSpPr>
          <p:cNvPr id="25" name="矩形 89"/>
          <p:cNvSpPr/>
          <p:nvPr/>
        </p:nvSpPr>
        <p:spPr>
          <a:xfrm>
            <a:off x="5745822" y="1233488"/>
            <a:ext cx="6000091" cy="3913892"/>
          </a:xfrm>
          <a:prstGeom prst="rect">
            <a:avLst/>
          </a:prstGeom>
        </p:spPr>
        <p:txBody>
          <a:bodyPr wrap="square">
            <a:spAutoFit/>
          </a:bodyPr>
          <a:lstStyle/>
          <a:p>
            <a:pPr marL="285750" indent="-285750" fontAlgn="ctr">
              <a:lnSpc>
                <a:spcPts val="2800"/>
              </a:lnSpc>
              <a:spcAft>
                <a:spcPts val="600"/>
              </a:spcAft>
              <a:buFont typeface="Arial" panose="020B0604020202020204" pitchFamily="34" charset="0"/>
              <a:buChar char="•"/>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OSPF network type is automatically set based on the data link layer encapsulation of the interface.</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800"/>
              </a:lnSpc>
              <a:spcAft>
                <a:spcPts val="600"/>
              </a:spcAft>
              <a:buFont typeface="Arial" panose="020B0604020202020204" pitchFamily="34" charset="0"/>
              <a:buChar char="•"/>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Routers in the figure are interconnected through Ethernet interfaces, so the network type of these interfaces is broadcast by default.</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800"/>
              </a:lnSpc>
              <a:spcAft>
                <a:spcPts val="600"/>
              </a:spcAft>
              <a:buFont typeface="Arial" panose="020B0604020202020204" pitchFamily="34" charset="0"/>
              <a:buChar char="•"/>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Each link is a point-to-point (P2P) link, so it is unnecessary to elect the DR and BDR on a link.</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800"/>
              </a:lnSpc>
              <a:spcAft>
                <a:spcPts val="600"/>
              </a:spcAft>
              <a:buFont typeface="Arial" panose="020B0604020202020204" pitchFamily="34" charset="0"/>
              <a:buChar char="•"/>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To improve OSPF efficiency and speed up the establishment of neighbor relationships, you can change the network type of these interconnected interfaces to P2P.</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p:cNvSpPr/>
          <p:nvPr/>
        </p:nvSpPr>
        <p:spPr>
          <a:xfrm>
            <a:off x="853655" y="5281090"/>
            <a:ext cx="10067636" cy="584775"/>
          </a:xfrm>
          <a:prstGeom prst="rect">
            <a:avLst/>
          </a:prstGeom>
          <a:solidFill>
            <a:srgbClr val="FFF2CC"/>
          </a:solidFill>
          <a:ln>
            <a:solidFill>
              <a:srgbClr val="FFD17D"/>
            </a:solidFill>
          </a:ln>
        </p:spPr>
        <p:txBody>
          <a:bodyPr wrap="square">
            <a:spAutoFit/>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In the interface view, run the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network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p2p | p2mp | broadcast |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nbma</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command to change the network type of the interface.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65133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smtClean="0">
                <a:solidFill>
                  <a:schemeClr val="bg1">
                    <a:lumMod val="50000"/>
                  </a:schemeClr>
                </a:solidFill>
                <a:sym typeface="Huawei Sans" panose="020C0503030203020204" pitchFamily="34" charset="0"/>
              </a:rPr>
              <a:t>Introduction to Dynamic Routing Protocols</a:t>
            </a:r>
          </a:p>
          <a:p>
            <a:r>
              <a:rPr lang="en-US" dirty="0" smtClean="0">
                <a:solidFill>
                  <a:schemeClr val="bg1">
                    <a:lumMod val="50000"/>
                  </a:schemeClr>
                </a:solidFill>
                <a:sym typeface="Huawei Sans" panose="020C0503030203020204" pitchFamily="34" charset="0"/>
              </a:rPr>
              <a:t>Overview of OSPF</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OSPF Working Mechanism</a:t>
            </a:r>
            <a:endParaRPr lang="en-US" altLang="zh-CN" dirty="0" smtClean="0">
              <a:solidFill>
                <a:schemeClr val="bg1">
                  <a:lumMod val="50000"/>
                </a:schemeClr>
              </a:solidFill>
              <a:sym typeface="Huawei Sans" panose="020C0503030203020204" pitchFamily="34" charset="0"/>
            </a:endParaRPr>
          </a:p>
          <a:p>
            <a:r>
              <a:rPr lang="en-US" b="1" dirty="0" smtClean="0">
                <a:sym typeface="Huawei Sans" panose="020C0503030203020204" pitchFamily="34" charset="0"/>
              </a:rPr>
              <a:t>Basic OSPF Configurations</a:t>
            </a:r>
            <a:endParaRPr lang="en-US" altLang="zh-CN" b="1" dirty="0">
              <a:sym typeface="Huawei Sans" panose="020C0503030203020204" pitchFamily="34" charset="0"/>
            </a:endParaRPr>
          </a:p>
        </p:txBody>
      </p:sp>
    </p:spTree>
    <p:extLst>
      <p:ext uri="{BB962C8B-B14F-4D97-AF65-F5344CB8AC3E}">
        <p14:creationId xmlns:p14="http://schemas.microsoft.com/office/powerpoint/2010/main" val="11385068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sym typeface="Huawei Sans" panose="020C0503030203020204" pitchFamily="34" charset="0"/>
              </a:rPr>
              <a:t>Configuration Commands (1)</a:t>
            </a:r>
            <a:endParaRPr lang="en-US" altLang="zh-CN" dirty="0">
              <a:sym typeface="Huawei Sans" panose="020C0503030203020204" pitchFamily="34" charset="0"/>
            </a:endParaRPr>
          </a:p>
        </p:txBody>
      </p:sp>
      <p:sp>
        <p:nvSpPr>
          <p:cNvPr id="6" name="矩形 5"/>
          <p:cNvSpPr/>
          <p:nvPr/>
        </p:nvSpPr>
        <p:spPr>
          <a:xfrm>
            <a:off x="982663" y="1683159"/>
            <a:ext cx="10608699" cy="276999"/>
          </a:xfrm>
          <a:prstGeom prst="rect">
            <a:avLst/>
          </a:prstGeom>
          <a:solidFill>
            <a:srgbClr val="F4FBFE"/>
          </a:solidFill>
          <a:ln>
            <a:solidFill>
              <a:srgbClr val="99DFF9"/>
            </a:solidFill>
          </a:ln>
        </p:spPr>
        <p:txBody>
          <a:bodyPr wrap="square">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200" b="1"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200" i="1" dirty="0" smtClean="0">
                <a:latin typeface="Huawei Sans" panose="020C0503030203020204" pitchFamily="34" charset="0"/>
                <a:ea typeface="方正兰亭黑简体" panose="02000000000000000000" pitchFamily="2" charset="-122"/>
                <a:sym typeface="Huawei Sans" panose="020C0503030203020204" pitchFamily="34" charset="0"/>
              </a:rPr>
              <a:t>process-id</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Router ID</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i="1" dirty="0" smtClean="0">
                <a:latin typeface="Huawei Sans" panose="020C0503030203020204" pitchFamily="34" charset="0"/>
                <a:ea typeface="方正兰亭黑简体" panose="02000000000000000000" pitchFamily="2" charset="-122"/>
                <a:sym typeface="Huawei Sans" panose="020C0503030203020204" pitchFamily="34" charset="0"/>
              </a:rPr>
              <a:t>Router ID</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a:xfrm>
            <a:off x="551381" y="1365312"/>
            <a:ext cx="11089232" cy="276999"/>
          </a:xfrm>
          <a:prstGeom prst="rect">
            <a:avLst/>
          </a:prstGeom>
        </p:spPr>
        <p:txBody>
          <a:bodyPr wrap="square">
            <a:spAutoFit/>
          </a:bodyPr>
          <a:lstStyle/>
          <a:p>
            <a:pPr marL="342900" indent="-342900" fontAlgn="ctr">
              <a:buFont typeface="+mj-lt"/>
              <a:buAutoNum type="arabicPeriod"/>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Create an OSPF process and enter the OSPF view.</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a:xfrm>
            <a:off x="982663" y="1912106"/>
            <a:ext cx="10352087" cy="707886"/>
          </a:xfrm>
          <a:prstGeom prst="rect">
            <a:avLst/>
          </a:prstGeom>
        </p:spPr>
        <p:txBody>
          <a:bodyPr wrap="square">
            <a:spAutoFit/>
          </a:bodyPr>
          <a:lstStyle/>
          <a:p>
            <a:pPr fontAlgn="ctr">
              <a:lnSpc>
                <a:spcPts val="24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router supports OSPF multi-process, and the process ID is configured locally. Two devices that use different OSPF process IDs can also establish an adjacency.</a:t>
            </a:r>
            <a:endParaRPr lang="en-US" altLang="zh-CN"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p:cNvSpPr/>
          <p:nvPr/>
        </p:nvSpPr>
        <p:spPr>
          <a:xfrm>
            <a:off x="982663" y="3038819"/>
            <a:ext cx="10608699" cy="276999"/>
          </a:xfrm>
          <a:prstGeom prst="rect">
            <a:avLst/>
          </a:prstGeom>
          <a:solidFill>
            <a:srgbClr val="F4FBFE"/>
          </a:solidFill>
          <a:ln>
            <a:solidFill>
              <a:srgbClr val="99DFF9"/>
            </a:solidFill>
          </a:ln>
        </p:spPr>
        <p:txBody>
          <a:bodyPr wrap="square">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[Huawei-ospf-1]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 </a:t>
            </a:r>
            <a:r>
              <a:rPr lang="en-US" sz="1200" i="1" dirty="0" smtClean="0">
                <a:latin typeface="Huawei Sans" panose="020C0503030203020204" pitchFamily="34" charset="0"/>
                <a:ea typeface="方正兰亭黑简体" panose="02000000000000000000" pitchFamily="2" charset="-122"/>
                <a:sym typeface="Huawei Sans" panose="020C0503030203020204" pitchFamily="34" charset="0"/>
              </a:rPr>
              <a:t>area-id</a:t>
            </a:r>
            <a:endParaRPr lang="en-US" altLang="zh-CN"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a:xfrm>
            <a:off x="551381" y="2626110"/>
            <a:ext cx="11089232" cy="276999"/>
          </a:xfrm>
          <a:prstGeom prst="rect">
            <a:avLst/>
          </a:prstGeom>
        </p:spPr>
        <p:txBody>
          <a:bodyPr wrap="square">
            <a:spAutoFit/>
          </a:bodyPr>
          <a:lstStyle/>
          <a:p>
            <a:pPr marL="342900" indent="-342900" fontAlgn="ctr">
              <a:buFont typeface="+mj-lt"/>
              <a:buAutoNum type="arabicPeriod" startAt="2"/>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Create an OSPF area and enter the OSPF area view.</a:t>
            </a:r>
            <a:endParaRPr lang="en-US" altLang="zh-CN"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a:xfrm>
            <a:off x="982663" y="3751169"/>
            <a:ext cx="10608699" cy="276999"/>
          </a:xfrm>
          <a:prstGeom prst="rect">
            <a:avLst/>
          </a:prstGeom>
          <a:solidFill>
            <a:srgbClr val="F4FBFE"/>
          </a:solidFill>
          <a:ln>
            <a:solidFill>
              <a:srgbClr val="99DFF9"/>
            </a:solidFill>
          </a:ln>
        </p:spPr>
        <p:txBody>
          <a:bodyPr wrap="square">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[Huawei-ospf-1-area-0.0.0.0]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network </a:t>
            </a:r>
            <a:r>
              <a:rPr lang="en-US" sz="1200" i="1" dirty="0" smtClean="0">
                <a:latin typeface="Huawei Sans" panose="020C0503030203020204" pitchFamily="34" charset="0"/>
                <a:ea typeface="方正兰亭黑简体" panose="02000000000000000000" pitchFamily="2" charset="-122"/>
                <a:sym typeface="Huawei Sans" panose="020C0503030203020204" pitchFamily="34" charset="0"/>
              </a:rPr>
              <a:t>network-address</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i="1" dirty="0" smtClean="0">
                <a:latin typeface="Huawei Sans" panose="020C0503030203020204" pitchFamily="34" charset="0"/>
                <a:ea typeface="方正兰亭黑简体" panose="02000000000000000000" pitchFamily="2" charset="-122"/>
                <a:sym typeface="Huawei Sans" panose="020C0503030203020204" pitchFamily="34" charset="0"/>
              </a:rPr>
              <a:t>wildcard-mask</a:t>
            </a:r>
            <a:endParaRPr lang="en-US" altLang="zh-CN"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p:cNvSpPr/>
          <p:nvPr/>
        </p:nvSpPr>
        <p:spPr>
          <a:xfrm>
            <a:off x="551381" y="3438829"/>
            <a:ext cx="11089232" cy="276999"/>
          </a:xfrm>
          <a:prstGeom prst="rect">
            <a:avLst/>
          </a:prstGeom>
        </p:spPr>
        <p:txBody>
          <a:bodyPr wrap="square">
            <a:spAutoFit/>
          </a:bodyPr>
          <a:lstStyle/>
          <a:p>
            <a:pPr marL="342900" indent="-342900" fontAlgn="ctr">
              <a:buFont typeface="+mj-lt"/>
              <a:buAutoNum type="arabicPeriod" startAt="3"/>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Enable OSPF in the OSPF area.</a:t>
            </a:r>
            <a:endParaRPr lang="en-US" altLang="zh-CN"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1" name="矩形 20"/>
          <p:cNvSpPr/>
          <p:nvPr/>
        </p:nvSpPr>
        <p:spPr>
          <a:xfrm>
            <a:off x="982663" y="5482077"/>
            <a:ext cx="10608699" cy="276999"/>
          </a:xfrm>
          <a:prstGeom prst="rect">
            <a:avLst/>
          </a:prstGeom>
          <a:solidFill>
            <a:srgbClr val="F4FBFE"/>
          </a:solidFill>
          <a:ln>
            <a:solidFill>
              <a:srgbClr val="99DFF9"/>
            </a:solidFill>
          </a:ln>
        </p:spPr>
        <p:txBody>
          <a:bodyPr wrap="square">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[Huawei-GigabitEthernet1/0/0] </a:t>
            </a:r>
            <a:r>
              <a:rPr lang="en-US" sz="1200" b="1"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 enable</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i="1" dirty="0" smtClean="0">
                <a:latin typeface="Huawei Sans" panose="020C0503030203020204" pitchFamily="34" charset="0"/>
                <a:ea typeface="方正兰亭黑简体" panose="02000000000000000000" pitchFamily="2" charset="-122"/>
                <a:sym typeface="Huawei Sans" panose="020C0503030203020204" pitchFamily="34" charset="0"/>
              </a:rPr>
              <a:t>process-id</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area</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i="1" dirty="0" smtClean="0">
                <a:latin typeface="Huawei Sans" panose="020C0503030203020204" pitchFamily="34" charset="0"/>
                <a:ea typeface="方正兰亭黑简体" panose="02000000000000000000" pitchFamily="2" charset="-122"/>
                <a:sym typeface="Huawei Sans" panose="020C0503030203020204" pitchFamily="34" charset="0"/>
              </a:rPr>
              <a:t>area-id</a:t>
            </a:r>
            <a:endParaRPr lang="en-US" altLang="zh-CN"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2" name="矩形 21"/>
          <p:cNvSpPr/>
          <p:nvPr/>
        </p:nvSpPr>
        <p:spPr>
          <a:xfrm>
            <a:off x="551381" y="5105273"/>
            <a:ext cx="11089232" cy="276999"/>
          </a:xfrm>
          <a:prstGeom prst="rect">
            <a:avLst/>
          </a:prstGeom>
        </p:spPr>
        <p:txBody>
          <a:bodyPr wrap="square">
            <a:spAutoFit/>
          </a:bodyPr>
          <a:lstStyle/>
          <a:p>
            <a:pPr marL="342900" indent="-342900" fontAlgn="ctr">
              <a:buFont typeface="+mj-lt"/>
              <a:buAutoNum type="arabicPeriod" startAt="4"/>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Enable OSPF in the interface view.</a:t>
            </a:r>
            <a:endParaRPr lang="en-US" altLang="zh-CN"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a:xfrm>
            <a:off x="982663" y="4051258"/>
            <a:ext cx="10608699" cy="1015663"/>
          </a:xfrm>
          <a:prstGeom prst="rect">
            <a:avLst/>
          </a:prstGeom>
        </p:spPr>
        <p:txBody>
          <a:bodyPr wrap="square">
            <a:spAutoFit/>
          </a:bodyPr>
          <a:lstStyle/>
          <a:p>
            <a:pPr fontAlgn="ctr">
              <a:lnSpc>
                <a:spcPts val="24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Run the following command to configure the network segment included in the area. The mask length of the interface IP address is larger than or equal to the mask length specified by the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network</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command, and the primary IP address of the interface must be on the network segment specified by the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network</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command. In this case, OSPF can be activated in the corresponding area on the interface.</a:t>
            </a:r>
            <a:endParaRPr lang="en-US" altLang="zh-CN"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a:xfrm>
            <a:off x="982663" y="5811745"/>
            <a:ext cx="10608699" cy="400110"/>
          </a:xfrm>
          <a:prstGeom prst="rect">
            <a:avLst/>
          </a:prstGeom>
        </p:spPr>
        <p:txBody>
          <a:bodyPr wrap="square">
            <a:spAutoFit/>
          </a:bodyPr>
          <a:lstStyle/>
          <a:p>
            <a:pPr fontAlgn="ctr">
              <a:lnSpc>
                <a:spcPts val="24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a:t>
            </a:r>
            <a:r>
              <a:rPr lang="en-US" sz="1200" b="1"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 enable</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command takes precedence over the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network</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command.</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3001203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sym typeface="Huawei Sans" panose="020C0503030203020204" pitchFamily="34" charset="0"/>
              </a:rPr>
              <a:t>Configuration Commands (2)</a:t>
            </a:r>
            <a:endParaRPr lang="en-US" altLang="zh-CN" dirty="0">
              <a:sym typeface="Huawei Sans" panose="020C0503030203020204" pitchFamily="34" charset="0"/>
            </a:endParaRPr>
          </a:p>
        </p:txBody>
      </p:sp>
      <p:grpSp>
        <p:nvGrpSpPr>
          <p:cNvPr id="8" name="组合 7"/>
          <p:cNvGrpSpPr/>
          <p:nvPr/>
        </p:nvGrpSpPr>
        <p:grpSpPr>
          <a:xfrm>
            <a:off x="551384" y="1365312"/>
            <a:ext cx="11089232" cy="709146"/>
            <a:chOff x="551384" y="1365312"/>
            <a:chExt cx="11089232" cy="709146"/>
          </a:xfrm>
        </p:grpSpPr>
        <p:sp>
          <p:nvSpPr>
            <p:cNvPr id="6" name="矩形 5"/>
            <p:cNvSpPr/>
            <p:nvPr/>
          </p:nvSpPr>
          <p:spPr>
            <a:xfrm>
              <a:off x="982663" y="1797459"/>
              <a:ext cx="10608699" cy="276999"/>
            </a:xfrm>
            <a:prstGeom prst="rect">
              <a:avLst/>
            </a:prstGeom>
            <a:solidFill>
              <a:srgbClr val="F4FBFE"/>
            </a:solidFill>
            <a:ln>
              <a:solidFill>
                <a:srgbClr val="99DFF9"/>
              </a:solidFill>
            </a:ln>
          </p:spPr>
          <p:txBody>
            <a:bodyPr wrap="square">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[Huawei-GigabitEthernet1/0/0] </a:t>
              </a:r>
              <a:r>
                <a:rPr lang="en-US" sz="1200" b="1"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err="1" smtClean="0">
                  <a:latin typeface="Huawei Sans" panose="020C0503030203020204" pitchFamily="34" charset="0"/>
                  <a:ea typeface="方正兰亭黑简体" panose="02000000000000000000" pitchFamily="2" charset="-122"/>
                  <a:sym typeface="Huawei Sans" panose="020C0503030203020204" pitchFamily="34" charset="0"/>
                </a:rPr>
                <a:t>dr</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-priority</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i="1" dirty="0" err="1" smtClean="0">
                  <a:latin typeface="Huawei Sans" panose="020C0503030203020204" pitchFamily="34" charset="0"/>
                  <a:ea typeface="方正兰亭黑简体" panose="02000000000000000000" pitchFamily="2" charset="-122"/>
                  <a:sym typeface="Huawei Sans" panose="020C0503030203020204" pitchFamily="34" charset="0"/>
                </a:rPr>
                <a:t>priority</a:t>
              </a:r>
              <a:endParaRPr lang="en-US" altLang="zh-CN"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a:xfrm>
              <a:off x="551384" y="1365312"/>
              <a:ext cx="11089232" cy="276999"/>
            </a:xfrm>
            <a:prstGeom prst="rect">
              <a:avLst/>
            </a:prstGeom>
          </p:spPr>
          <p:txBody>
            <a:bodyPr wrap="square">
              <a:spAutoFit/>
            </a:bodyPr>
            <a:lstStyle/>
            <a:p>
              <a:pPr marL="342900" indent="-342900" fontAlgn="ctr">
                <a:buFont typeface="+mj-lt"/>
                <a:buAutoNum type="arabicPeriod" startAt="5"/>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Set a priority for an interface that participates in the DR election in the interface view.</a:t>
              </a:r>
              <a:endParaRPr lang="en-US" altLang="zh-CN"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grpSp>
      <p:grpSp>
        <p:nvGrpSpPr>
          <p:cNvPr id="5" name="组合 4"/>
          <p:cNvGrpSpPr/>
          <p:nvPr/>
        </p:nvGrpSpPr>
        <p:grpSpPr>
          <a:xfrm>
            <a:off x="551383" y="2704258"/>
            <a:ext cx="11089232" cy="709146"/>
            <a:chOff x="551384" y="2360525"/>
            <a:chExt cx="11089232" cy="709146"/>
          </a:xfrm>
        </p:grpSpPr>
        <p:sp>
          <p:nvSpPr>
            <p:cNvPr id="14" name="矩形 13"/>
            <p:cNvSpPr/>
            <p:nvPr/>
          </p:nvSpPr>
          <p:spPr>
            <a:xfrm>
              <a:off x="982664" y="2792672"/>
              <a:ext cx="10608699" cy="276999"/>
            </a:xfrm>
            <a:prstGeom prst="rect">
              <a:avLst/>
            </a:prstGeom>
            <a:solidFill>
              <a:srgbClr val="F4FBFE"/>
            </a:solidFill>
            <a:ln>
              <a:solidFill>
                <a:srgbClr val="99DFF9"/>
              </a:solidFill>
            </a:ln>
          </p:spPr>
          <p:txBody>
            <a:bodyPr wrap="square">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[Huawei-GigabitEthernet1/0/0] </a:t>
              </a:r>
              <a:r>
                <a:rPr lang="en-US" sz="1200" b="1"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 timer Hello</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i="1" dirty="0" smtClean="0">
                  <a:latin typeface="Huawei Sans" panose="020C0503030203020204" pitchFamily="34" charset="0"/>
                  <a:ea typeface="方正兰亭黑简体" panose="02000000000000000000" pitchFamily="2" charset="-122"/>
                  <a:sym typeface="Huawei Sans" panose="020C0503030203020204" pitchFamily="34" charset="0"/>
                </a:rPr>
                <a:t>interval</a:t>
              </a:r>
              <a:endParaRPr lang="en-US" altLang="zh-CN"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a:xfrm>
              <a:off x="551384" y="2360525"/>
              <a:ext cx="11089232" cy="276999"/>
            </a:xfrm>
            <a:prstGeom prst="rect">
              <a:avLst/>
            </a:prstGeom>
          </p:spPr>
          <p:txBody>
            <a:bodyPr wrap="square">
              <a:spAutoFit/>
            </a:bodyPr>
            <a:lstStyle/>
            <a:p>
              <a:pPr marL="342900" indent="-342900" fontAlgn="ctr">
                <a:buFont typeface="+mj-lt"/>
                <a:buAutoNum type="arabicPeriod" startAt="6"/>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Set the interval for sending Hello packets on an interface.</a:t>
              </a:r>
              <a:endParaRPr lang="en-US" altLang="zh-CN"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grpSp>
      <p:grpSp>
        <p:nvGrpSpPr>
          <p:cNvPr id="2" name="组合 1"/>
          <p:cNvGrpSpPr/>
          <p:nvPr/>
        </p:nvGrpSpPr>
        <p:grpSpPr>
          <a:xfrm>
            <a:off x="551384" y="4296955"/>
            <a:ext cx="11089232" cy="702945"/>
            <a:chOff x="551384" y="3792489"/>
            <a:chExt cx="11089232" cy="702945"/>
          </a:xfrm>
        </p:grpSpPr>
        <p:sp>
          <p:nvSpPr>
            <p:cNvPr id="17" name="矩形 16"/>
            <p:cNvSpPr/>
            <p:nvPr/>
          </p:nvSpPr>
          <p:spPr>
            <a:xfrm>
              <a:off x="982663" y="4218435"/>
              <a:ext cx="10608699" cy="276999"/>
            </a:xfrm>
            <a:prstGeom prst="rect">
              <a:avLst/>
            </a:prstGeom>
            <a:solidFill>
              <a:srgbClr val="F4FBFE"/>
            </a:solidFill>
            <a:ln>
              <a:solidFill>
                <a:srgbClr val="99DFF9"/>
              </a:solidFill>
            </a:ln>
          </p:spPr>
          <p:txBody>
            <a:bodyPr wrap="square">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[Huawei-GigabitEthernet1/0/0] </a:t>
              </a:r>
              <a:r>
                <a:rPr lang="en-US" sz="1200" b="1"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 network-type</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broadcast</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200" b="1" dirty="0" err="1" smtClean="0">
                  <a:latin typeface="Huawei Sans" panose="020C0503030203020204" pitchFamily="34" charset="0"/>
                  <a:ea typeface="方正兰亭黑简体" panose="02000000000000000000" pitchFamily="2" charset="-122"/>
                  <a:sym typeface="Huawei Sans" panose="020C0503030203020204" pitchFamily="34" charset="0"/>
                </a:rPr>
                <a:t>nbma</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p2mp</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p2p</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p:cNvSpPr/>
            <p:nvPr/>
          </p:nvSpPr>
          <p:spPr>
            <a:xfrm>
              <a:off x="551384" y="3792489"/>
              <a:ext cx="11089232" cy="276999"/>
            </a:xfrm>
            <a:prstGeom prst="rect">
              <a:avLst/>
            </a:prstGeom>
          </p:spPr>
          <p:txBody>
            <a:bodyPr wrap="square">
              <a:spAutoFit/>
            </a:bodyPr>
            <a:lstStyle/>
            <a:p>
              <a:pPr marL="342900" indent="-342900" fontAlgn="ctr">
                <a:buFont typeface="+mj-lt"/>
                <a:buAutoNum type="arabicPeriod" startAt="7"/>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Set a network type for an OSPF interface.</a:t>
              </a:r>
              <a:endParaRPr lang="en-US" altLang="zh-CN"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grpSp>
      <p:sp>
        <p:nvSpPr>
          <p:cNvPr id="16" name="矩形 15"/>
          <p:cNvSpPr/>
          <p:nvPr/>
        </p:nvSpPr>
        <p:spPr>
          <a:xfrm>
            <a:off x="982663" y="2229606"/>
            <a:ext cx="10608699" cy="400110"/>
          </a:xfrm>
          <a:prstGeom prst="rect">
            <a:avLst/>
          </a:prstGeom>
        </p:spPr>
        <p:txBody>
          <a:bodyPr wrap="square">
            <a:spAutoFit/>
          </a:bodyPr>
          <a:lstStyle/>
          <a:p>
            <a:pPr fontAlgn="ctr">
              <a:lnSpc>
                <a:spcPts val="24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By default, the priority is 1.</a:t>
            </a:r>
            <a:endParaRPr lang="en-US" altLang="zh-CN"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0" name="矩形 19"/>
          <p:cNvSpPr/>
          <p:nvPr/>
        </p:nvSpPr>
        <p:spPr>
          <a:xfrm>
            <a:off x="982663" y="5135997"/>
            <a:ext cx="10608699" cy="707886"/>
          </a:xfrm>
          <a:prstGeom prst="rect">
            <a:avLst/>
          </a:prstGeom>
        </p:spPr>
        <p:txBody>
          <a:bodyPr wrap="square">
            <a:spAutoFit/>
          </a:bodyPr>
          <a:lstStyle/>
          <a:p>
            <a:pPr fontAlgn="ctr">
              <a:lnSpc>
                <a:spcPts val="24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By default, the network type of an interface is determined by the physical interface. The network type of an Ethernet interface is broadcast, and the network type of a serial interface or a POS interface (PPP or HDLC is used) is P2P.</a:t>
            </a:r>
            <a:endParaRPr lang="en-US" altLang="zh-CN"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3" name="矩形 22"/>
          <p:cNvSpPr/>
          <p:nvPr/>
        </p:nvSpPr>
        <p:spPr>
          <a:xfrm>
            <a:off x="982663" y="3540102"/>
            <a:ext cx="10608699" cy="707886"/>
          </a:xfrm>
          <a:prstGeom prst="rect">
            <a:avLst/>
          </a:prstGeom>
        </p:spPr>
        <p:txBody>
          <a:bodyPr wrap="square">
            <a:spAutoFit/>
          </a:bodyPr>
          <a:lstStyle/>
          <a:p>
            <a:pPr fontAlgn="ctr">
              <a:lnSpc>
                <a:spcPts val="24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By default, for a P2P or broadcast interface, the interval for sending Hello packets is 10 seconds; the dead interval after which an interface considers its OSPF neighbor invalid is four times the interval for sending Hello packets.</a:t>
            </a:r>
            <a:endParaRPr lang="en-US" altLang="zh-CN"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24952184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p:txBody>
          <a:bodyPr/>
          <a:lstStyle/>
          <a:p>
            <a:r>
              <a:rPr lang="en-US" smtClean="0">
                <a:sym typeface="Huawei Sans" panose="020C0503030203020204" pitchFamily="34" charset="0"/>
              </a:rPr>
              <a:t>On completion of this course, you will be able to:</a:t>
            </a:r>
          </a:p>
          <a:p>
            <a:pPr lvl="1"/>
            <a:r>
              <a:rPr lang="en-US" smtClean="0">
                <a:sym typeface="Huawei Sans" panose="020C0503030203020204" pitchFamily="34" charset="0"/>
              </a:rPr>
              <a:t>Describe the overall process of OSPF route calculation.</a:t>
            </a:r>
            <a:endParaRPr lang="en-US" altLang="zh-CN" smtClean="0">
              <a:sym typeface="Huawei Sans" panose="020C0503030203020204" pitchFamily="34" charset="0"/>
            </a:endParaRPr>
          </a:p>
          <a:p>
            <a:pPr lvl="1"/>
            <a:r>
              <a:rPr lang="en-US" smtClean="0">
                <a:sym typeface="Huawei Sans" panose="020C0503030203020204" pitchFamily="34" charset="0"/>
              </a:rPr>
              <a:t>Clarify functions of the DR and BDR.</a:t>
            </a:r>
          </a:p>
          <a:p>
            <a:pPr lvl="1"/>
            <a:r>
              <a:rPr lang="en-US" smtClean="0">
                <a:sym typeface="Huawei Sans" panose="020C0503030203020204" pitchFamily="34" charset="0"/>
              </a:rPr>
              <a:t>Describe OSPF packets and their functions.</a:t>
            </a:r>
          </a:p>
          <a:p>
            <a:pPr lvl="1"/>
            <a:r>
              <a:rPr lang="en-US" smtClean="0">
                <a:sym typeface="Huawei Sans" panose="020C0503030203020204" pitchFamily="34" charset="0"/>
              </a:rPr>
              <a:t>Configure basic OSPF functions. </a:t>
            </a:r>
            <a:endParaRPr lang="en-US" altLang="zh-CN" smtClean="0">
              <a:sym typeface="Huawei Sans" panose="020C0503030203020204" pitchFamily="34" charset="0"/>
            </a:endParaRPr>
          </a:p>
          <a:p>
            <a:pPr lvl="1"/>
            <a:r>
              <a:rPr lang="en-US" smtClean="0">
                <a:sym typeface="Huawei Sans" panose="020C0503030203020204" pitchFamily="34" charset="0"/>
              </a:rPr>
              <a:t>Distinguish the OSPF neighbor relationship and adjacency.</a:t>
            </a: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12705722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OSPF Configuration Examples</a:t>
            </a:r>
            <a:endParaRPr lang="en-US" altLang="zh-CN" dirty="0">
              <a:sym typeface="Huawei Sans" panose="020C0503030203020204" pitchFamily="34" charset="0"/>
            </a:endParaRPr>
          </a:p>
        </p:txBody>
      </p:sp>
      <p:sp>
        <p:nvSpPr>
          <p:cNvPr id="31" name="文本框 30"/>
          <p:cNvSpPr txBox="1"/>
          <p:nvPr/>
        </p:nvSpPr>
        <p:spPr>
          <a:xfrm>
            <a:off x="5649308" y="4051823"/>
            <a:ext cx="5565313" cy="1938992"/>
          </a:xfrm>
          <a:prstGeom prst="rect">
            <a:avLst/>
          </a:prstGeom>
          <a:solidFill>
            <a:srgbClr val="F4FBFE"/>
          </a:solidFill>
          <a:ln>
            <a:solidFill>
              <a:srgbClr val="99DFF9"/>
            </a:solidFill>
          </a:ln>
        </p:spPr>
        <p:txBody>
          <a:bodyPr wrap="square" rtlCol="0" anchor="ctr">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dirty="0" smtClean="0">
                <a:latin typeface="Huawei Sans" panose="020C0503030203020204" pitchFamily="34" charset="0"/>
                <a:sym typeface="Huawei Sans" panose="020C0503030203020204" pitchFamily="34" charset="0"/>
              </a:rPr>
              <a:t>The configuration on R2 is used as an example.</a:t>
            </a:r>
            <a:endParaRPr lang="en-US" altLang="zh-CN" dirty="0" smtClean="0">
              <a:latin typeface="Huawei Sans" panose="020C0503030203020204" pitchFamily="34" charset="0"/>
              <a:sym typeface="Huawei Sans" panose="020C0503030203020204" pitchFamily="34" charset="0"/>
            </a:endParaRPr>
          </a:p>
          <a:p>
            <a:pPr fontAlgn="ctr"/>
            <a:r>
              <a:rPr lang="en-US" dirty="0" smtClean="0">
                <a:latin typeface="Huawei Sans" panose="020C0503030203020204" pitchFamily="34" charset="0"/>
                <a:sym typeface="Huawei Sans" panose="020C0503030203020204" pitchFamily="34" charset="0"/>
              </a:rPr>
              <a:t>[R2]</a:t>
            </a:r>
            <a:r>
              <a:rPr lang="en-US" dirty="0" err="1" smtClean="0">
                <a:latin typeface="Huawei Sans" panose="020C0503030203020204" pitchFamily="34" charset="0"/>
                <a:sym typeface="Huawei Sans" panose="020C0503030203020204" pitchFamily="34" charset="0"/>
              </a:rPr>
              <a:t>ospf</a:t>
            </a:r>
            <a:r>
              <a:rPr lang="en-US" dirty="0" smtClean="0">
                <a:latin typeface="Huawei Sans" panose="020C0503030203020204" pitchFamily="34" charset="0"/>
                <a:sym typeface="Huawei Sans" panose="020C0503030203020204" pitchFamily="34" charset="0"/>
              </a:rPr>
              <a:t> 1 router-id 10.0.2.2 </a:t>
            </a:r>
            <a:endParaRPr lang="en-US" altLang="zh-CN" dirty="0" smtClean="0">
              <a:latin typeface="Huawei Sans" panose="020C0503030203020204" pitchFamily="34" charset="0"/>
              <a:sym typeface="Huawei Sans" panose="020C0503030203020204" pitchFamily="34" charset="0"/>
            </a:endParaRPr>
          </a:p>
          <a:p>
            <a:pPr fontAlgn="ctr"/>
            <a:r>
              <a:rPr lang="en-US" dirty="0" smtClean="0">
                <a:latin typeface="Huawei Sans" panose="020C0503030203020204" pitchFamily="34" charset="0"/>
                <a:sym typeface="Huawei Sans" panose="020C0503030203020204" pitchFamily="34" charset="0"/>
              </a:rPr>
              <a:t>[R2-ospf-1]area 0.0.0.0</a:t>
            </a:r>
            <a:endParaRPr lang="en-US" altLang="zh-CN" dirty="0" smtClean="0">
              <a:latin typeface="Huawei Sans" panose="020C0503030203020204" pitchFamily="34" charset="0"/>
              <a:sym typeface="Huawei Sans" panose="020C0503030203020204" pitchFamily="34" charset="0"/>
            </a:endParaRPr>
          </a:p>
          <a:p>
            <a:pPr fontAlgn="ctr"/>
            <a:r>
              <a:rPr lang="en-US" dirty="0" smtClean="0">
                <a:latin typeface="Huawei Sans" panose="020C0503030203020204" pitchFamily="34" charset="0"/>
                <a:sym typeface="Huawei Sans" panose="020C0503030203020204" pitchFamily="34" charset="0"/>
              </a:rPr>
              <a:t>[R2-ospf-1-area-0.0.0.0] network 10.0.12.0 0.0.0.255</a:t>
            </a:r>
            <a:endParaRPr lang="en-US" altLang="zh-CN" dirty="0" smtClean="0">
              <a:latin typeface="Huawei Sans" panose="020C0503030203020204" pitchFamily="34" charset="0"/>
              <a:sym typeface="Huawei Sans" panose="020C0503030203020204" pitchFamily="34" charset="0"/>
            </a:endParaRPr>
          </a:p>
          <a:p>
            <a:pPr fontAlgn="ctr"/>
            <a:r>
              <a:rPr lang="en-US" dirty="0" smtClean="0">
                <a:latin typeface="Huawei Sans" panose="020C0503030203020204" pitchFamily="34" charset="0"/>
                <a:sym typeface="Huawei Sans" panose="020C0503030203020204" pitchFamily="34" charset="0"/>
              </a:rPr>
              <a:t>[R2-ospf-1-area-0.0.0.0] network 10.0.24.2 0.0.0.0</a:t>
            </a:r>
          </a:p>
          <a:p>
            <a:pPr fontAlgn="ctr"/>
            <a:r>
              <a:rPr lang="en-US" dirty="0" smtClean="0">
                <a:latin typeface="Huawei Sans" panose="020C0503030203020204" pitchFamily="34" charset="0"/>
                <a:sym typeface="Huawei Sans" panose="020C0503030203020204" pitchFamily="34" charset="0"/>
              </a:rPr>
              <a:t>[R2-ospf-1-area-0.0.0.0] </a:t>
            </a:r>
            <a:r>
              <a:rPr lang="en-US" smtClean="0">
                <a:latin typeface="Huawei Sans" panose="020C0503030203020204" pitchFamily="34" charset="0"/>
                <a:sym typeface="Huawei Sans" panose="020C0503030203020204" pitchFamily="34" charset="0"/>
              </a:rPr>
              <a:t>network </a:t>
            </a:r>
            <a:r>
              <a:rPr lang="en-US" smtClean="0">
                <a:latin typeface="Huawei Sans" panose="020C0503030203020204" pitchFamily="34" charset="0"/>
                <a:sym typeface="Huawei Sans" panose="020C0503030203020204" pitchFamily="34" charset="0"/>
              </a:rPr>
              <a:t>10.0.235.2 </a:t>
            </a:r>
            <a:r>
              <a:rPr lang="en-US" dirty="0" smtClean="0">
                <a:latin typeface="Huawei Sans" panose="020C0503030203020204" pitchFamily="34" charset="0"/>
                <a:sym typeface="Huawei Sans" panose="020C0503030203020204" pitchFamily="34" charset="0"/>
              </a:rPr>
              <a:t>0.0.0.0</a:t>
            </a:r>
            <a:endParaRPr lang="en-US" altLang="zh-CN" dirty="0">
              <a:latin typeface="Huawei Sans" panose="020C0503030203020204" pitchFamily="34" charset="0"/>
              <a:sym typeface="Huawei Sans" panose="020C0503030203020204" pitchFamily="34" charset="0"/>
            </a:endParaRPr>
          </a:p>
        </p:txBody>
      </p:sp>
      <p:sp>
        <p:nvSpPr>
          <p:cNvPr id="32" name="Text Box 18"/>
          <p:cNvSpPr txBox="1">
            <a:spLocks noChangeArrowheads="1"/>
          </p:cNvSpPr>
          <p:nvPr/>
        </p:nvSpPr>
        <p:spPr bwMode="auto">
          <a:xfrm>
            <a:off x="3826457" y="1783312"/>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 Box 18"/>
          <p:cNvSpPr txBox="1">
            <a:spLocks noChangeArrowheads="1"/>
          </p:cNvSpPr>
          <p:nvPr/>
        </p:nvSpPr>
        <p:spPr bwMode="auto">
          <a:xfrm>
            <a:off x="1072788" y="5337477"/>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 Box 18"/>
          <p:cNvSpPr txBox="1">
            <a:spLocks noChangeArrowheads="1"/>
          </p:cNvSpPr>
          <p:nvPr/>
        </p:nvSpPr>
        <p:spPr bwMode="auto">
          <a:xfrm>
            <a:off x="3821648" y="5337477"/>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连接符 34"/>
          <p:cNvCxnSpPr>
            <a:stCxn id="45" idx="3"/>
            <a:endCxn id="46" idx="1"/>
          </p:cNvCxnSpPr>
          <p:nvPr/>
        </p:nvCxnSpPr>
        <p:spPr bwMode="auto">
          <a:xfrm>
            <a:off x="1529499" y="2303708"/>
            <a:ext cx="220830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6" name="直接连接符 35"/>
          <p:cNvCxnSpPr>
            <a:stCxn id="43" idx="3"/>
            <a:endCxn id="46" idx="2"/>
          </p:cNvCxnSpPr>
          <p:nvPr/>
        </p:nvCxnSpPr>
        <p:spPr bwMode="auto">
          <a:xfrm flipV="1">
            <a:off x="1529499" y="2525108"/>
            <a:ext cx="2478909" cy="253004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7" name="直接连接符 36"/>
          <p:cNvCxnSpPr>
            <a:stCxn id="44" idx="1"/>
            <a:endCxn id="42" idx="2"/>
          </p:cNvCxnSpPr>
          <p:nvPr/>
        </p:nvCxnSpPr>
        <p:spPr bwMode="auto">
          <a:xfrm flipH="1" flipV="1">
            <a:off x="2745741" y="3962035"/>
            <a:ext cx="992066" cy="109311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8" name="Text Box 18"/>
          <p:cNvSpPr txBox="1">
            <a:spLocks noChangeArrowheads="1"/>
          </p:cNvSpPr>
          <p:nvPr/>
        </p:nvSpPr>
        <p:spPr bwMode="auto">
          <a:xfrm>
            <a:off x="1067979" y="1783312"/>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 Box 18"/>
          <p:cNvSpPr txBox="1">
            <a:spLocks noChangeArrowheads="1"/>
          </p:cNvSpPr>
          <p:nvPr/>
        </p:nvSpPr>
        <p:spPr bwMode="auto">
          <a:xfrm>
            <a:off x="4199514" y="3656904"/>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553743" y="3519235"/>
            <a:ext cx="541201" cy="442800"/>
          </a:xfrm>
          <a:prstGeom prst="rect">
            <a:avLst/>
          </a:prstGeom>
          <a:noFill/>
        </p:spPr>
      </p:pic>
      <p:pic>
        <p:nvPicPr>
          <p:cNvPr id="42" name="图片 41" descr="接入交换机.png"/>
          <p:cNvPicPr>
            <a:picLocks noChangeAspect="1"/>
          </p:cNvPicPr>
          <p:nvPr/>
        </p:nvPicPr>
        <p:blipFill>
          <a:blip r:embed="rId4" cstate="print"/>
          <a:stretch>
            <a:fillRect/>
          </a:stretch>
        </p:blipFill>
        <p:spPr>
          <a:xfrm>
            <a:off x="2475141" y="3519235"/>
            <a:ext cx="541200" cy="442800"/>
          </a:xfrm>
          <a:prstGeom prst="rect">
            <a:avLst/>
          </a:prstGeom>
        </p:spPr>
      </p:pic>
      <p:pic>
        <p:nvPicPr>
          <p:cNvPr id="4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88298" y="4833748"/>
            <a:ext cx="541201" cy="442800"/>
          </a:xfrm>
          <a:prstGeom prst="rect">
            <a:avLst/>
          </a:prstGeom>
          <a:noFill/>
        </p:spPr>
      </p:pic>
      <p:pic>
        <p:nvPicPr>
          <p:cNvPr id="4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737807" y="4833748"/>
            <a:ext cx="541201" cy="442800"/>
          </a:xfrm>
          <a:prstGeom prst="rect">
            <a:avLst/>
          </a:prstGeom>
          <a:noFill/>
        </p:spPr>
      </p:pic>
      <p:pic>
        <p:nvPicPr>
          <p:cNvPr id="4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88298" y="2082308"/>
            <a:ext cx="541201" cy="442800"/>
          </a:xfrm>
          <a:prstGeom prst="rect">
            <a:avLst/>
          </a:prstGeom>
          <a:noFill/>
        </p:spPr>
      </p:pic>
      <p:pic>
        <p:nvPicPr>
          <p:cNvPr id="4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737807" y="2082308"/>
            <a:ext cx="541201" cy="442800"/>
          </a:xfrm>
          <a:prstGeom prst="rect">
            <a:avLst/>
          </a:prstGeom>
          <a:noFill/>
        </p:spPr>
      </p:pic>
      <p:sp>
        <p:nvSpPr>
          <p:cNvPr id="47" name="Text Box 18"/>
          <p:cNvSpPr txBox="1">
            <a:spLocks noChangeArrowheads="1"/>
          </p:cNvSpPr>
          <p:nvPr/>
        </p:nvSpPr>
        <p:spPr bwMode="auto">
          <a:xfrm>
            <a:off x="3056378" y="3651628"/>
            <a:ext cx="518091"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连接符 47"/>
          <p:cNvCxnSpPr>
            <a:stCxn id="43" idx="0"/>
            <a:endCxn id="45" idx="2"/>
          </p:cNvCxnSpPr>
          <p:nvPr/>
        </p:nvCxnSpPr>
        <p:spPr bwMode="auto">
          <a:xfrm flipV="1">
            <a:off x="1258899" y="2525108"/>
            <a:ext cx="0" cy="2308640"/>
          </a:xfrm>
          <a:prstGeom prst="line">
            <a:avLst/>
          </a:prstGeom>
          <a:solidFill>
            <a:schemeClr val="accent1"/>
          </a:solidFill>
          <a:ln w="19050" cap="flat" cmpd="sng" algn="ctr">
            <a:solidFill>
              <a:schemeClr val="tx1"/>
            </a:solidFill>
            <a:prstDash val="dash"/>
            <a:round/>
            <a:headEnd type="none" w="med" len="med"/>
            <a:tailEnd type="none" w="med" len="med"/>
          </a:ln>
          <a:effectLst/>
        </p:spPr>
      </p:cxnSp>
      <p:cxnSp>
        <p:nvCxnSpPr>
          <p:cNvPr id="49" name="直接连接符 48"/>
          <p:cNvCxnSpPr>
            <a:stCxn id="41" idx="0"/>
            <a:endCxn id="46" idx="2"/>
          </p:cNvCxnSpPr>
          <p:nvPr/>
        </p:nvCxnSpPr>
        <p:spPr bwMode="auto">
          <a:xfrm flipH="1" flipV="1">
            <a:off x="4008408" y="2525108"/>
            <a:ext cx="815936" cy="994127"/>
          </a:xfrm>
          <a:prstGeom prst="line">
            <a:avLst/>
          </a:prstGeom>
          <a:solidFill>
            <a:schemeClr val="accent1"/>
          </a:solidFill>
          <a:ln w="19050" cap="flat" cmpd="sng" algn="ctr">
            <a:solidFill>
              <a:schemeClr val="tx1"/>
            </a:solidFill>
            <a:prstDash val="dash"/>
            <a:round/>
            <a:headEnd type="none" w="med" len="med"/>
            <a:tailEnd type="none" w="med" len="med"/>
          </a:ln>
          <a:effectLst/>
        </p:spPr>
      </p:cxnSp>
      <p:cxnSp>
        <p:nvCxnSpPr>
          <p:cNvPr id="50" name="直接连接符 49"/>
          <p:cNvCxnSpPr>
            <a:stCxn id="44" idx="0"/>
          </p:cNvCxnSpPr>
          <p:nvPr/>
        </p:nvCxnSpPr>
        <p:spPr bwMode="auto">
          <a:xfrm flipV="1">
            <a:off x="4008408" y="3962036"/>
            <a:ext cx="768948" cy="871712"/>
          </a:xfrm>
          <a:prstGeom prst="line">
            <a:avLst/>
          </a:prstGeom>
          <a:solidFill>
            <a:schemeClr val="accent1"/>
          </a:solidFill>
          <a:ln w="19050" cap="flat" cmpd="sng" algn="ctr">
            <a:solidFill>
              <a:schemeClr val="tx1"/>
            </a:solidFill>
            <a:prstDash val="dash"/>
            <a:round/>
            <a:headEnd type="none" w="med" len="med"/>
            <a:tailEnd type="none" w="med" len="med"/>
          </a:ln>
          <a:effectLst/>
        </p:spPr>
      </p:cxnSp>
      <p:cxnSp>
        <p:nvCxnSpPr>
          <p:cNvPr id="27" name="直接连接符 26"/>
          <p:cNvCxnSpPr/>
          <p:nvPr/>
        </p:nvCxnSpPr>
        <p:spPr bwMode="auto">
          <a:xfrm flipH="1">
            <a:off x="731822" y="5754502"/>
            <a:ext cx="716088"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8" name="直接连接符 27"/>
          <p:cNvCxnSpPr/>
          <p:nvPr/>
        </p:nvCxnSpPr>
        <p:spPr bwMode="auto">
          <a:xfrm>
            <a:off x="731510" y="6066886"/>
            <a:ext cx="716400" cy="0"/>
          </a:xfrm>
          <a:prstGeom prst="line">
            <a:avLst/>
          </a:prstGeom>
          <a:solidFill>
            <a:schemeClr val="accent1"/>
          </a:solidFill>
          <a:ln w="19050" cap="flat" cmpd="sng" algn="ctr">
            <a:solidFill>
              <a:schemeClr val="tx1"/>
            </a:solidFill>
            <a:prstDash val="dash"/>
            <a:round/>
            <a:headEnd type="none" w="med" len="med"/>
            <a:tailEnd type="none" w="med" len="med"/>
          </a:ln>
          <a:effectLst/>
        </p:spPr>
      </p:cxnSp>
      <p:sp>
        <p:nvSpPr>
          <p:cNvPr id="53" name="文本框 52"/>
          <p:cNvSpPr txBox="1"/>
          <p:nvPr/>
        </p:nvSpPr>
        <p:spPr>
          <a:xfrm>
            <a:off x="1421147" y="5359424"/>
            <a:ext cx="1484046" cy="102057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400">
                <a:solidFill>
                  <a:srgbClr val="C00000"/>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Ethernet link</a:t>
            </a:r>
            <a:endParaRPr lang="en-US" altLang="zh-CN"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Serial link</a:t>
            </a:r>
            <a:endParaRPr lang="en-US" altLang="zh-CN"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a:xfrm>
            <a:off x="1460261" y="2062776"/>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a:xfrm>
            <a:off x="2936954" y="2062776"/>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a:xfrm rot="3339026">
            <a:off x="4008033" y="2647331"/>
            <a:ext cx="72648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Se1/0/1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a:xfrm rot="3339026">
            <a:off x="4424060" y="3153968"/>
            <a:ext cx="72648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Se1/0/1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a:xfrm>
            <a:off x="5393160" y="1362404"/>
            <a:ext cx="6316691" cy="2582245"/>
          </a:xfrm>
          <a:prstGeom prst="rect">
            <a:avLst/>
          </a:prstGeom>
          <a:noFill/>
        </p:spPr>
        <p:txBody>
          <a:bodyPr wrap="square" rtlCol="0">
            <a:spAutoFit/>
          </a:bodyPr>
          <a:lstStyle/>
          <a:p>
            <a:pPr marL="180000" lvl="0" indent="-180000" defTabSz="1219304" fontAlgn="ctr">
              <a:lnSpc>
                <a:spcPct val="140000"/>
              </a:lnSpc>
              <a:spcAft>
                <a:spcPts val="600"/>
              </a:spcAft>
              <a:buFont typeface="Huawei Sans" panose="020C0503030203020204" pitchFamily="34" charset="0"/>
              <a:buChar char="•"/>
              <a:defRPr/>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Basic information: The router ID of each device is 10.0.x.x, where x is the router number. For example, the router ID of R5 is 10.0.5.5. The IP address for interconnection between devices is 10.0.xyz.x(y)/24, where </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xyz</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indicate the router numbers. The router numbers are in ascending order. For example, the IP address of GE0/0/1 on R2 is 10.0.235.2/24.</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lvl="0" indent="-180000" defTabSz="1219304" fontAlgn="ctr">
              <a:lnSpc>
                <a:spcPct val="140000"/>
              </a:lnSpc>
              <a:spcAft>
                <a:spcPts val="600"/>
              </a:spcAft>
              <a:buFont typeface="Huawei Sans" panose="020C0503030203020204" pitchFamily="34" charset="0"/>
              <a:buChar char="•"/>
              <a:defRPr/>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Topology: Five routers work in area 0.</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a:xfrm rot="16200000">
            <a:off x="1032490" y="2769381"/>
            <a:ext cx="72648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Se1/0/0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a:xfrm rot="16200000">
            <a:off x="1032490" y="4382630"/>
            <a:ext cx="72648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Se1/0/0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a:xfrm rot="18743308">
            <a:off x="1401090" y="4509915"/>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a:xfrm rot="18743308">
            <a:off x="3212472" y="2652470"/>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a:xfrm rot="2879239">
            <a:off x="3148143" y="4542752"/>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rot="18399729">
            <a:off x="4404559" y="4067062"/>
            <a:ext cx="72648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Se1/0/1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a:xfrm rot="18534000">
            <a:off x="3710454" y="4413933"/>
            <a:ext cx="72648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Se1/0/0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a:xfrm rot="18743308">
            <a:off x="2801538" y="3103210"/>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a:xfrm rot="18743308">
            <a:off x="1848083" y="4019389"/>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a:xfrm rot="2879239">
            <a:off x="2714701" y="4044269"/>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2945550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OSPF Configuration Verification (1)</a:t>
            </a:r>
            <a:endParaRPr lang="en-US" altLang="zh-CN" dirty="0">
              <a:sym typeface="Huawei Sans" panose="020C0503030203020204" pitchFamily="34" charset="0"/>
            </a:endParaRPr>
          </a:p>
        </p:txBody>
      </p:sp>
      <p:sp>
        <p:nvSpPr>
          <p:cNvPr id="3" name="文本占位符 2"/>
          <p:cNvSpPr>
            <a:spLocks noGrp="1"/>
          </p:cNvSpPr>
          <p:nvPr>
            <p:ph type="body" sz="quarter" idx="4294967295"/>
          </p:nvPr>
        </p:nvSpPr>
        <p:spPr>
          <a:xfrm>
            <a:off x="5627689" y="1246367"/>
            <a:ext cx="6113552" cy="1760108"/>
          </a:xfrm>
        </p:spPr>
        <p:txBody>
          <a:bodyPr/>
          <a:lstStyle/>
          <a:p>
            <a:pPr marL="0" indent="0" fontAlgn="ctr">
              <a:buNone/>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Run the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display </a:t>
            </a:r>
            <a:r>
              <a:rPr lang="en-US" sz="1400" b="1"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interface all</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command to check information about all OSPF interfaces on the device.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lvl="1" indent="-171450" fontAlgn="ctr">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Time parameters, such as the interval for sending Hello packets and dead interval</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lvl="1" indent="-171450" fontAlgn="ctr">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Link type and MTU of the interface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lvl="1" indent="-171450" fontAlgn="ctr">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Interface IP address of the DR and the priority of the DR for an Ethernet link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a:xfrm>
            <a:off x="5881992" y="2967838"/>
            <a:ext cx="5565313" cy="3416320"/>
          </a:xfrm>
          <a:prstGeom prst="rect">
            <a:avLst/>
          </a:prstGeom>
          <a:solidFill>
            <a:srgbClr val="F4FBFE"/>
          </a:solidFill>
          <a:ln>
            <a:solidFill>
              <a:srgbClr val="99DFF9"/>
            </a:solidFill>
          </a:ln>
        </p:spPr>
        <p:txBody>
          <a:bodyPr wrap="square" rtlCol="0" anchor="ctr">
            <a:spAutoFit/>
          </a:bodyPr>
          <a:lstStyle>
            <a:defPPr>
              <a:defRPr lang="en-US"/>
            </a:defPPr>
            <a:lvl1pPr>
              <a:defRPr sz="1400"/>
            </a:lvl1p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[R2]display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interface all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OSPF Process 1 with Router ID 10.0.2.2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Area: 0.0.0.0</a:t>
            </a:r>
          </a:p>
          <a:p>
            <a:pP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Interface: 10.0.12.2 (GigabitEthernet0/0/0)</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Cost: 1       State: DR      Type: Broadcast    MTU: 1500  Priority: 1</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Designated Router: 10.0.12.2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Backup Designated Router: 10.0.12.1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Timers: HELLO 10 , Dead 40 , Poll  120 , Retransmit 5 , Transmit Delay 1 </a:t>
            </a: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Interface: 10.0.235.2 (GigabitEthernet0/0/1)</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Cost: 1      State: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DROther</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Type: Broadcast  MTU: 1500  Priority: 1</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Designated Router: 10.0.235.5</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Backup Designated Router: 10.0.235.3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Timers: HELLO 10 , Dead 40 , Poll  120 , Retransmit 5 , Transmit Delay 1 </a:t>
            </a:r>
          </a:p>
          <a:p>
            <a:pPr fontAlgn="ctr"/>
            <a:endParaRPr lang="en-US" altLang="zh-CN"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Interface: 10.0.24.2 (Serial1/0/1) --&gt; 10.0.24.4</a:t>
            </a:r>
            <a:endParaRPr lang="en-US" altLang="zh-CN"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Cost: 48      State: P-2-P     Type: P2P       MTU: 1500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Timers: HELLO 10 , Dead 40 , Poll  120 , Retransmit 5 , Transmit Delay 1 </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 name="组合 29"/>
          <p:cNvGrpSpPr/>
          <p:nvPr/>
        </p:nvGrpSpPr>
        <p:grpSpPr>
          <a:xfrm>
            <a:off x="988298" y="1783312"/>
            <a:ext cx="4484735" cy="4274185"/>
            <a:chOff x="988298" y="1652687"/>
            <a:chExt cx="4484735" cy="4274185"/>
          </a:xfrm>
        </p:grpSpPr>
        <p:cxnSp>
          <p:nvCxnSpPr>
            <p:cNvPr id="73" name="直接连接符 72"/>
            <p:cNvCxnSpPr>
              <a:stCxn id="61" idx="0"/>
              <a:endCxn id="70" idx="2"/>
            </p:cNvCxnSpPr>
            <p:nvPr/>
          </p:nvCxnSpPr>
          <p:spPr bwMode="auto">
            <a:xfrm flipH="1" flipV="1">
              <a:off x="4008408" y="2394483"/>
              <a:ext cx="815936" cy="994127"/>
            </a:xfrm>
            <a:prstGeom prst="line">
              <a:avLst/>
            </a:prstGeom>
            <a:solidFill>
              <a:schemeClr val="accent1"/>
            </a:solidFill>
            <a:ln w="19050" cap="flat" cmpd="sng" algn="ctr">
              <a:solidFill>
                <a:schemeClr val="tx1"/>
              </a:solidFill>
              <a:prstDash val="dash"/>
              <a:round/>
              <a:headEnd type="none" w="med" len="med"/>
              <a:tailEnd type="none" w="med" len="med"/>
            </a:ln>
            <a:effectLst/>
          </p:spPr>
        </p:cxnSp>
        <p:sp>
          <p:nvSpPr>
            <p:cNvPr id="31" name="Text Box 18"/>
            <p:cNvSpPr txBox="1">
              <a:spLocks noChangeArrowheads="1"/>
            </p:cNvSpPr>
            <p:nvPr/>
          </p:nvSpPr>
          <p:spPr bwMode="auto">
            <a:xfrm>
              <a:off x="3826457" y="1652687"/>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 Box 18"/>
            <p:cNvSpPr txBox="1">
              <a:spLocks noChangeArrowheads="1"/>
            </p:cNvSpPr>
            <p:nvPr/>
          </p:nvSpPr>
          <p:spPr bwMode="auto">
            <a:xfrm>
              <a:off x="1072788" y="5206852"/>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 Box 18"/>
            <p:cNvSpPr txBox="1">
              <a:spLocks noChangeArrowheads="1"/>
            </p:cNvSpPr>
            <p:nvPr/>
          </p:nvSpPr>
          <p:spPr bwMode="auto">
            <a:xfrm>
              <a:off x="3821648" y="5206852"/>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连接符 55"/>
            <p:cNvCxnSpPr>
              <a:stCxn id="69" idx="3"/>
              <a:endCxn id="70" idx="1"/>
            </p:cNvCxnSpPr>
            <p:nvPr/>
          </p:nvCxnSpPr>
          <p:spPr bwMode="auto">
            <a:xfrm>
              <a:off x="1529499" y="2173083"/>
              <a:ext cx="220830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7" name="直接连接符 56"/>
            <p:cNvCxnSpPr>
              <a:stCxn id="63" idx="3"/>
              <a:endCxn id="70" idx="2"/>
            </p:cNvCxnSpPr>
            <p:nvPr/>
          </p:nvCxnSpPr>
          <p:spPr bwMode="auto">
            <a:xfrm flipV="1">
              <a:off x="1529499" y="2394483"/>
              <a:ext cx="2478909" cy="253004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8" name="直接连接符 57"/>
            <p:cNvCxnSpPr>
              <a:stCxn id="64" idx="1"/>
              <a:endCxn id="62" idx="2"/>
            </p:cNvCxnSpPr>
            <p:nvPr/>
          </p:nvCxnSpPr>
          <p:spPr bwMode="auto">
            <a:xfrm flipH="1" flipV="1">
              <a:off x="2745741" y="3831410"/>
              <a:ext cx="992066" cy="109311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9" name="Text Box 18"/>
            <p:cNvSpPr txBox="1">
              <a:spLocks noChangeArrowheads="1"/>
            </p:cNvSpPr>
            <p:nvPr/>
          </p:nvSpPr>
          <p:spPr bwMode="auto">
            <a:xfrm>
              <a:off x="1067979" y="1652687"/>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Text Box 18"/>
            <p:cNvSpPr txBox="1">
              <a:spLocks noChangeArrowheads="1"/>
            </p:cNvSpPr>
            <p:nvPr/>
          </p:nvSpPr>
          <p:spPr bwMode="auto">
            <a:xfrm>
              <a:off x="4734140" y="3798999"/>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553743" y="3388610"/>
              <a:ext cx="541201" cy="442800"/>
            </a:xfrm>
            <a:prstGeom prst="rect">
              <a:avLst/>
            </a:prstGeom>
            <a:noFill/>
          </p:spPr>
        </p:pic>
        <p:pic>
          <p:nvPicPr>
            <p:cNvPr id="62" name="图片 61" descr="接入交换机.png"/>
            <p:cNvPicPr>
              <a:picLocks noChangeAspect="1"/>
            </p:cNvPicPr>
            <p:nvPr/>
          </p:nvPicPr>
          <p:blipFill>
            <a:blip r:embed="rId4" cstate="print"/>
            <a:stretch>
              <a:fillRect/>
            </a:stretch>
          </p:blipFill>
          <p:spPr>
            <a:xfrm>
              <a:off x="2475141" y="3388610"/>
              <a:ext cx="541200" cy="442800"/>
            </a:xfrm>
            <a:prstGeom prst="rect">
              <a:avLst/>
            </a:prstGeom>
          </p:spPr>
        </p:pic>
        <p:pic>
          <p:nvPicPr>
            <p:cNvPr id="6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88298" y="4703123"/>
              <a:ext cx="541201" cy="442800"/>
            </a:xfrm>
            <a:prstGeom prst="rect">
              <a:avLst/>
            </a:prstGeom>
            <a:noFill/>
          </p:spPr>
        </p:pic>
        <p:pic>
          <p:nvPicPr>
            <p:cNvPr id="6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737807" y="4703123"/>
              <a:ext cx="541201" cy="442800"/>
            </a:xfrm>
            <a:prstGeom prst="rect">
              <a:avLst/>
            </a:prstGeom>
            <a:noFill/>
          </p:spPr>
        </p:pic>
        <p:pic>
          <p:nvPicPr>
            <p:cNvPr id="6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88298" y="1951683"/>
              <a:ext cx="541201" cy="442800"/>
            </a:xfrm>
            <a:prstGeom prst="rect">
              <a:avLst/>
            </a:prstGeom>
            <a:noFill/>
          </p:spPr>
        </p:pic>
        <p:pic>
          <p:nvPicPr>
            <p:cNvPr id="7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737807" y="1951683"/>
              <a:ext cx="541201" cy="442800"/>
            </a:xfrm>
            <a:prstGeom prst="rect">
              <a:avLst/>
            </a:prstGeom>
            <a:noFill/>
          </p:spPr>
        </p:pic>
        <p:sp>
          <p:nvSpPr>
            <p:cNvPr id="71" name="Text Box 18"/>
            <p:cNvSpPr txBox="1">
              <a:spLocks noChangeArrowheads="1"/>
            </p:cNvSpPr>
            <p:nvPr/>
          </p:nvSpPr>
          <p:spPr bwMode="auto">
            <a:xfrm>
              <a:off x="3056378" y="3521003"/>
              <a:ext cx="518091"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2" name="直接连接符 71"/>
            <p:cNvCxnSpPr>
              <a:stCxn id="63" idx="0"/>
              <a:endCxn id="69" idx="2"/>
            </p:cNvCxnSpPr>
            <p:nvPr/>
          </p:nvCxnSpPr>
          <p:spPr bwMode="auto">
            <a:xfrm flipV="1">
              <a:off x="1258899" y="2394483"/>
              <a:ext cx="0" cy="2308640"/>
            </a:xfrm>
            <a:prstGeom prst="line">
              <a:avLst/>
            </a:prstGeom>
            <a:solidFill>
              <a:schemeClr val="accent1"/>
            </a:solidFill>
            <a:ln w="19050" cap="flat" cmpd="sng" algn="ctr">
              <a:solidFill>
                <a:schemeClr val="tx1"/>
              </a:solidFill>
              <a:prstDash val="dash"/>
              <a:round/>
              <a:headEnd type="none" w="med" len="med"/>
              <a:tailEnd type="none" w="med" len="med"/>
            </a:ln>
            <a:effectLst/>
          </p:spPr>
        </p:cxnSp>
        <p:cxnSp>
          <p:nvCxnSpPr>
            <p:cNvPr id="74" name="直接连接符 73"/>
            <p:cNvCxnSpPr>
              <a:stCxn id="64" idx="0"/>
            </p:cNvCxnSpPr>
            <p:nvPr/>
          </p:nvCxnSpPr>
          <p:spPr bwMode="auto">
            <a:xfrm flipV="1">
              <a:off x="4008408" y="3831411"/>
              <a:ext cx="768948" cy="871712"/>
            </a:xfrm>
            <a:prstGeom prst="line">
              <a:avLst/>
            </a:prstGeom>
            <a:solidFill>
              <a:schemeClr val="accent1"/>
            </a:solidFill>
            <a:ln w="19050" cap="flat" cmpd="sng" algn="ctr">
              <a:solidFill>
                <a:schemeClr val="tx1"/>
              </a:solidFill>
              <a:prstDash val="dash"/>
              <a:round/>
              <a:headEnd type="none" w="med" len="med"/>
              <a:tailEnd type="none" w="med" len="med"/>
            </a:ln>
            <a:effectLst/>
          </p:spPr>
        </p:cxnSp>
        <p:sp>
          <p:nvSpPr>
            <p:cNvPr id="34" name="Text Box 18"/>
            <p:cNvSpPr txBox="1">
              <a:spLocks noChangeArrowheads="1"/>
            </p:cNvSpPr>
            <p:nvPr/>
          </p:nvSpPr>
          <p:spPr bwMode="auto">
            <a:xfrm>
              <a:off x="4252827" y="5649873"/>
              <a:ext cx="1220206" cy="276999"/>
            </a:xfrm>
            <a:prstGeom prst="rect">
              <a:avLst/>
            </a:prstGeom>
            <a:noFill/>
            <a:ln w="9525" algn="ctr">
              <a:noFill/>
              <a:miter lim="800000"/>
              <a:headEnd/>
              <a:tailEnd/>
            </a:ln>
          </p:spPr>
          <p:txBody>
            <a:bodyPr wrap="none">
              <a:spAutoFit/>
            </a:bodyPr>
            <a:lstStyle/>
            <a:p>
              <a:pPr algn="ctr" defTabSz="784225" eaLnBrk="0" fontAlgn="ctr" hangingPunct="0"/>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OSPF interface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3" name="椭圆 22"/>
          <p:cNvSpPr>
            <a:spLocks noChangeAspect="1"/>
          </p:cNvSpPr>
          <p:nvPr/>
        </p:nvSpPr>
        <p:spPr>
          <a:xfrm flipV="1">
            <a:off x="3519811" y="2237020"/>
            <a:ext cx="161038" cy="161038"/>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椭圆 23"/>
          <p:cNvSpPr>
            <a:spLocks noChangeAspect="1"/>
          </p:cNvSpPr>
          <p:nvPr/>
        </p:nvSpPr>
        <p:spPr>
          <a:xfrm flipV="1">
            <a:off x="3783594" y="2586037"/>
            <a:ext cx="161038" cy="161038"/>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椭圆 24"/>
          <p:cNvSpPr>
            <a:spLocks noChangeAspect="1"/>
          </p:cNvSpPr>
          <p:nvPr/>
        </p:nvSpPr>
        <p:spPr>
          <a:xfrm flipV="1">
            <a:off x="4103877" y="2611582"/>
            <a:ext cx="161038" cy="161038"/>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p:cNvSpPr>
            <a:spLocks noChangeAspect="1"/>
          </p:cNvSpPr>
          <p:nvPr/>
        </p:nvSpPr>
        <p:spPr>
          <a:xfrm flipV="1">
            <a:off x="4103877" y="5838479"/>
            <a:ext cx="161038" cy="161038"/>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a:xfrm>
            <a:off x="2817531" y="2062776"/>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a:xfrm rot="3339026">
            <a:off x="4149927" y="2844375"/>
            <a:ext cx="72648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Se1/0/1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a:xfrm rot="18831927">
            <a:off x="3123950" y="2759512"/>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1452971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OSPF Configuration Verification (2)</a:t>
            </a:r>
            <a:endParaRPr lang="en-US" altLang="zh-CN" dirty="0">
              <a:sym typeface="Huawei Sans" panose="020C0503030203020204" pitchFamily="34" charset="0"/>
            </a:endParaRPr>
          </a:p>
        </p:txBody>
      </p:sp>
      <p:sp>
        <p:nvSpPr>
          <p:cNvPr id="44" name="文本框 43"/>
          <p:cNvSpPr txBox="1"/>
          <p:nvPr/>
        </p:nvSpPr>
        <p:spPr>
          <a:xfrm>
            <a:off x="5877561" y="2675966"/>
            <a:ext cx="5686425" cy="3600986"/>
          </a:xfrm>
          <a:prstGeom prst="rect">
            <a:avLst/>
          </a:prstGeom>
          <a:solidFill>
            <a:srgbClr val="F4FBFE"/>
          </a:solidFill>
          <a:ln>
            <a:solidFill>
              <a:srgbClr val="99DFF9"/>
            </a:solidFill>
          </a:ln>
        </p:spPr>
        <p:txBody>
          <a:bodyPr wrap="square" rtlCol="0" anchor="ctr">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&lt;R2&gt;display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peer</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OSPF Process 1 with Router ID 10.0.2.2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Area 0.0.0.0 interface 10.0.12.2(GigabitEthernet0/0/0)'s neighbors</a:t>
            </a:r>
          </a:p>
          <a:p>
            <a:pP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Router ID: 10.0.1.1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Address: 10.0.12.1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State: Full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Mode:Nbr</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is  Slave  Priority: 1</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DR: 10.0.12.2  BDR: 10.0.12.1  MTU: 0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Dead timer due in 28  sec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Retrans</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timer interval: 5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Neighbor is up for 00:01:31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Authentication Sequence: [ 0 ]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Area 0.0.0.0 interface 10.0.235.2(GigabitEthernet0/0/1)'s neighbors</a:t>
            </a:r>
          </a:p>
          <a:p>
            <a:pP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Router ID: 10.0.3.3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Address: 10.0.235.3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State: Full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Mode:Nbr</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is  Master  Priority: 1</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DR: 10.0.235.5  BDR: 10.0.235.3  MTU: 0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Dead timer due in 30  sec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Retrans</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timer interval: 5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Neighbor is up for 00:01:31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Authentication Sequence: [ 0 ]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任意多边形 47"/>
          <p:cNvSpPr/>
          <p:nvPr/>
        </p:nvSpPr>
        <p:spPr>
          <a:xfrm rot="10483447">
            <a:off x="1624366" y="2267671"/>
            <a:ext cx="2052651" cy="530216"/>
          </a:xfrm>
          <a:custGeom>
            <a:avLst/>
            <a:gdLst>
              <a:gd name="connsiteX0" fmla="*/ 0 w 2057400"/>
              <a:gd name="connsiteY0" fmla="*/ 350626 h 381106"/>
              <a:gd name="connsiteX1" fmla="*/ 967740 w 2057400"/>
              <a:gd name="connsiteY1" fmla="*/ 106 h 381106"/>
              <a:gd name="connsiteX2" fmla="*/ 2057400 w 2057400"/>
              <a:gd name="connsiteY2" fmla="*/ 381106 h 381106"/>
              <a:gd name="connsiteX0" fmla="*/ 0 w 2046261"/>
              <a:gd name="connsiteY0" fmla="*/ 352560 h 498283"/>
              <a:gd name="connsiteX1" fmla="*/ 967740 w 2046261"/>
              <a:gd name="connsiteY1" fmla="*/ 2040 h 498283"/>
              <a:gd name="connsiteX2" fmla="*/ 2046261 w 2046261"/>
              <a:gd name="connsiteY2" fmla="*/ 498283 h 498283"/>
              <a:gd name="connsiteX0" fmla="*/ 0 w 2046261"/>
              <a:gd name="connsiteY0" fmla="*/ 0 h 145723"/>
              <a:gd name="connsiteX1" fmla="*/ 2046261 w 2046261"/>
              <a:gd name="connsiteY1" fmla="*/ 145723 h 145723"/>
              <a:gd name="connsiteX0" fmla="*/ 0 w 2094671"/>
              <a:gd name="connsiteY0" fmla="*/ 0 h 169364"/>
              <a:gd name="connsiteX1" fmla="*/ 2094671 w 2094671"/>
              <a:gd name="connsiteY1" fmla="*/ 169364 h 169364"/>
              <a:gd name="connsiteX0" fmla="*/ 0 w 2018568"/>
              <a:gd name="connsiteY0" fmla="*/ 0 h 327302"/>
              <a:gd name="connsiteX1" fmla="*/ 2018568 w 2018568"/>
              <a:gd name="connsiteY1" fmla="*/ 327302 h 327302"/>
              <a:gd name="connsiteX0" fmla="*/ 0 w 2018568"/>
              <a:gd name="connsiteY0" fmla="*/ 42183 h 369485"/>
              <a:gd name="connsiteX1" fmla="*/ 2018568 w 2018568"/>
              <a:gd name="connsiteY1" fmla="*/ 369485 h 369485"/>
              <a:gd name="connsiteX0" fmla="*/ 0 w 2039761"/>
              <a:gd name="connsiteY0" fmla="*/ 112929 h 325876"/>
              <a:gd name="connsiteX1" fmla="*/ 2039761 w 2039761"/>
              <a:gd name="connsiteY1" fmla="*/ 325876 h 325876"/>
              <a:gd name="connsiteX0" fmla="*/ 0 w 2039761"/>
              <a:gd name="connsiteY0" fmla="*/ 290360 h 503307"/>
              <a:gd name="connsiteX1" fmla="*/ 2039761 w 2039761"/>
              <a:gd name="connsiteY1" fmla="*/ 503307 h 503307"/>
            </a:gdLst>
            <a:ahLst/>
            <a:cxnLst>
              <a:cxn ang="0">
                <a:pos x="connsiteX0" y="connsiteY0"/>
              </a:cxn>
              <a:cxn ang="0">
                <a:pos x="connsiteX1" y="connsiteY1"/>
              </a:cxn>
            </a:cxnLst>
            <a:rect l="l" t="t" r="r" b="b"/>
            <a:pathLst>
              <a:path w="2039761" h="503307">
                <a:moveTo>
                  <a:pt x="0" y="290360"/>
                </a:moveTo>
                <a:cubicBezTo>
                  <a:pt x="742166" y="-107750"/>
                  <a:pt x="1348519" y="-149799"/>
                  <a:pt x="2039761" y="503307"/>
                </a:cubicBezTo>
              </a:path>
            </a:pathLst>
          </a:custGeom>
          <a:noFill/>
          <a:ln>
            <a:solidFill>
              <a:srgbClr val="EC7061"/>
            </a:solidFill>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任意多边形 49"/>
          <p:cNvSpPr/>
          <p:nvPr/>
        </p:nvSpPr>
        <p:spPr>
          <a:xfrm>
            <a:off x="1604112" y="2560791"/>
            <a:ext cx="2385060" cy="2506980"/>
          </a:xfrm>
          <a:custGeom>
            <a:avLst/>
            <a:gdLst>
              <a:gd name="connsiteX0" fmla="*/ 2385060 w 2385060"/>
              <a:gd name="connsiteY0" fmla="*/ 0 h 2537460"/>
              <a:gd name="connsiteX1" fmla="*/ 1668780 w 2385060"/>
              <a:gd name="connsiteY1" fmla="*/ 1501140 h 2537460"/>
              <a:gd name="connsiteX2" fmla="*/ 0 w 2385060"/>
              <a:gd name="connsiteY2" fmla="*/ 2537460 h 2537460"/>
              <a:gd name="connsiteX0" fmla="*/ 2385060 w 2385060"/>
              <a:gd name="connsiteY0" fmla="*/ 0 h 2537460"/>
              <a:gd name="connsiteX1" fmla="*/ 0 w 2385060"/>
              <a:gd name="connsiteY1" fmla="*/ 2537460 h 2537460"/>
              <a:gd name="connsiteX0" fmla="*/ 2385060 w 2385060"/>
              <a:gd name="connsiteY0" fmla="*/ 0 h 2506980"/>
              <a:gd name="connsiteX1" fmla="*/ 0 w 2385060"/>
              <a:gd name="connsiteY1" fmla="*/ 2506980 h 2506980"/>
              <a:gd name="connsiteX0" fmla="*/ 2385060 w 2385060"/>
              <a:gd name="connsiteY0" fmla="*/ 0 h 2506980"/>
              <a:gd name="connsiteX1" fmla="*/ 0 w 2385060"/>
              <a:gd name="connsiteY1" fmla="*/ 2506980 h 2506980"/>
              <a:gd name="connsiteX0" fmla="*/ 2385060 w 2385060"/>
              <a:gd name="connsiteY0" fmla="*/ 0 h 2506980"/>
              <a:gd name="connsiteX1" fmla="*/ 0 w 2385060"/>
              <a:gd name="connsiteY1" fmla="*/ 2506980 h 2506980"/>
              <a:gd name="connsiteX0" fmla="*/ 2385060 w 2385060"/>
              <a:gd name="connsiteY0" fmla="*/ 0 h 2506980"/>
              <a:gd name="connsiteX1" fmla="*/ 0 w 2385060"/>
              <a:gd name="connsiteY1" fmla="*/ 2506980 h 2506980"/>
              <a:gd name="connsiteX0" fmla="*/ 2385060 w 2385060"/>
              <a:gd name="connsiteY0" fmla="*/ 0 h 2506980"/>
              <a:gd name="connsiteX1" fmla="*/ 0 w 2385060"/>
              <a:gd name="connsiteY1" fmla="*/ 2506980 h 2506980"/>
              <a:gd name="connsiteX0" fmla="*/ 2385060 w 2385060"/>
              <a:gd name="connsiteY0" fmla="*/ 0 h 2506980"/>
              <a:gd name="connsiteX1" fmla="*/ 0 w 2385060"/>
              <a:gd name="connsiteY1" fmla="*/ 2506980 h 2506980"/>
              <a:gd name="connsiteX0" fmla="*/ 2385060 w 2385060"/>
              <a:gd name="connsiteY0" fmla="*/ 0 h 2506980"/>
              <a:gd name="connsiteX1" fmla="*/ 0 w 2385060"/>
              <a:gd name="connsiteY1" fmla="*/ 2506980 h 2506980"/>
            </a:gdLst>
            <a:ahLst/>
            <a:cxnLst>
              <a:cxn ang="0">
                <a:pos x="connsiteX0" y="connsiteY0"/>
              </a:cxn>
              <a:cxn ang="0">
                <a:pos x="connsiteX1" y="connsiteY1"/>
              </a:cxn>
            </a:cxnLst>
            <a:rect l="l" t="t" r="r" b="b"/>
            <a:pathLst>
              <a:path w="2385060" h="2506980">
                <a:moveTo>
                  <a:pt x="2385060" y="0"/>
                </a:moveTo>
                <a:cubicBezTo>
                  <a:pt x="2209800" y="1323340"/>
                  <a:pt x="1841500" y="2128520"/>
                  <a:pt x="0" y="2506980"/>
                </a:cubicBezTo>
              </a:path>
            </a:pathLst>
          </a:custGeom>
          <a:noFill/>
          <a:ln>
            <a:solidFill>
              <a:srgbClr val="EC7061"/>
            </a:solidFill>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3" name="组合 72"/>
          <p:cNvGrpSpPr/>
          <p:nvPr/>
        </p:nvGrpSpPr>
        <p:grpSpPr>
          <a:xfrm>
            <a:off x="988298" y="1783312"/>
            <a:ext cx="4118060" cy="3831164"/>
            <a:chOff x="988298" y="1652687"/>
            <a:chExt cx="4118060" cy="3831164"/>
          </a:xfrm>
        </p:grpSpPr>
        <p:sp>
          <p:nvSpPr>
            <p:cNvPr id="74" name="Text Box 18"/>
            <p:cNvSpPr txBox="1">
              <a:spLocks noChangeArrowheads="1"/>
            </p:cNvSpPr>
            <p:nvPr/>
          </p:nvSpPr>
          <p:spPr bwMode="auto">
            <a:xfrm>
              <a:off x="3826457" y="1652687"/>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Text Box 18"/>
            <p:cNvSpPr txBox="1">
              <a:spLocks noChangeArrowheads="1"/>
            </p:cNvSpPr>
            <p:nvPr/>
          </p:nvSpPr>
          <p:spPr bwMode="auto">
            <a:xfrm>
              <a:off x="1072788" y="5206852"/>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Text Box 18"/>
            <p:cNvSpPr txBox="1">
              <a:spLocks noChangeArrowheads="1"/>
            </p:cNvSpPr>
            <p:nvPr/>
          </p:nvSpPr>
          <p:spPr bwMode="auto">
            <a:xfrm>
              <a:off x="3821648" y="5206852"/>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7" name="直接连接符 76"/>
            <p:cNvCxnSpPr>
              <a:stCxn id="86" idx="3"/>
              <a:endCxn id="87" idx="1"/>
            </p:cNvCxnSpPr>
            <p:nvPr/>
          </p:nvCxnSpPr>
          <p:spPr bwMode="auto">
            <a:xfrm>
              <a:off x="1529499" y="2173083"/>
              <a:ext cx="220830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8" name="直接连接符 77"/>
            <p:cNvCxnSpPr>
              <a:stCxn id="84" idx="3"/>
              <a:endCxn id="87" idx="2"/>
            </p:cNvCxnSpPr>
            <p:nvPr/>
          </p:nvCxnSpPr>
          <p:spPr bwMode="auto">
            <a:xfrm flipV="1">
              <a:off x="1529499" y="2394483"/>
              <a:ext cx="2478909" cy="253004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9" name="直接连接符 78"/>
            <p:cNvCxnSpPr>
              <a:stCxn id="85" idx="1"/>
              <a:endCxn id="83" idx="2"/>
            </p:cNvCxnSpPr>
            <p:nvPr/>
          </p:nvCxnSpPr>
          <p:spPr bwMode="auto">
            <a:xfrm flipH="1" flipV="1">
              <a:off x="2745741" y="3831410"/>
              <a:ext cx="992066" cy="109311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0" name="Text Box 18"/>
            <p:cNvSpPr txBox="1">
              <a:spLocks noChangeArrowheads="1"/>
            </p:cNvSpPr>
            <p:nvPr/>
          </p:nvSpPr>
          <p:spPr bwMode="auto">
            <a:xfrm>
              <a:off x="1067979" y="1652687"/>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Text Box 18"/>
            <p:cNvSpPr txBox="1">
              <a:spLocks noChangeArrowheads="1"/>
            </p:cNvSpPr>
            <p:nvPr/>
          </p:nvSpPr>
          <p:spPr bwMode="auto">
            <a:xfrm>
              <a:off x="4734140" y="3798999"/>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553743" y="3388610"/>
              <a:ext cx="541201" cy="442800"/>
            </a:xfrm>
            <a:prstGeom prst="rect">
              <a:avLst/>
            </a:prstGeom>
            <a:noFill/>
          </p:spPr>
        </p:pic>
        <p:pic>
          <p:nvPicPr>
            <p:cNvPr id="83" name="图片 82" descr="接入交换机.png"/>
            <p:cNvPicPr>
              <a:picLocks noChangeAspect="1"/>
            </p:cNvPicPr>
            <p:nvPr/>
          </p:nvPicPr>
          <p:blipFill>
            <a:blip r:embed="rId4" cstate="print"/>
            <a:stretch>
              <a:fillRect/>
            </a:stretch>
          </p:blipFill>
          <p:spPr>
            <a:xfrm>
              <a:off x="2475141" y="3388610"/>
              <a:ext cx="541200" cy="442800"/>
            </a:xfrm>
            <a:prstGeom prst="rect">
              <a:avLst/>
            </a:prstGeom>
          </p:spPr>
        </p:pic>
        <p:pic>
          <p:nvPicPr>
            <p:cNvPr id="8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88298" y="4703123"/>
              <a:ext cx="541201" cy="442800"/>
            </a:xfrm>
            <a:prstGeom prst="rect">
              <a:avLst/>
            </a:prstGeom>
            <a:noFill/>
          </p:spPr>
        </p:pic>
        <p:pic>
          <p:nvPicPr>
            <p:cNvPr id="8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737807" y="4703123"/>
              <a:ext cx="541201" cy="442800"/>
            </a:xfrm>
            <a:prstGeom prst="rect">
              <a:avLst/>
            </a:prstGeom>
            <a:noFill/>
          </p:spPr>
        </p:pic>
        <p:pic>
          <p:nvPicPr>
            <p:cNvPr id="8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88298" y="1951683"/>
              <a:ext cx="541201" cy="442800"/>
            </a:xfrm>
            <a:prstGeom prst="rect">
              <a:avLst/>
            </a:prstGeom>
            <a:noFill/>
          </p:spPr>
        </p:pic>
        <p:pic>
          <p:nvPicPr>
            <p:cNvPr id="8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737807" y="1951683"/>
              <a:ext cx="541201" cy="442800"/>
            </a:xfrm>
            <a:prstGeom prst="rect">
              <a:avLst/>
            </a:prstGeom>
            <a:noFill/>
          </p:spPr>
        </p:pic>
        <p:sp>
          <p:nvSpPr>
            <p:cNvPr id="88" name="Text Box 18"/>
            <p:cNvSpPr txBox="1">
              <a:spLocks noChangeArrowheads="1"/>
            </p:cNvSpPr>
            <p:nvPr/>
          </p:nvSpPr>
          <p:spPr bwMode="auto">
            <a:xfrm>
              <a:off x="3056378" y="3521003"/>
              <a:ext cx="518091"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9" name="直接连接符 88"/>
            <p:cNvCxnSpPr>
              <a:stCxn id="84" idx="0"/>
              <a:endCxn id="86" idx="2"/>
            </p:cNvCxnSpPr>
            <p:nvPr/>
          </p:nvCxnSpPr>
          <p:spPr bwMode="auto">
            <a:xfrm flipV="1">
              <a:off x="1258899" y="2394483"/>
              <a:ext cx="0" cy="2308640"/>
            </a:xfrm>
            <a:prstGeom prst="line">
              <a:avLst/>
            </a:prstGeom>
            <a:solidFill>
              <a:schemeClr val="accent1"/>
            </a:solidFill>
            <a:ln w="19050" cap="flat" cmpd="sng" algn="ctr">
              <a:solidFill>
                <a:schemeClr val="tx1"/>
              </a:solidFill>
              <a:prstDash val="dash"/>
              <a:round/>
              <a:headEnd type="none" w="med" len="med"/>
              <a:tailEnd type="none" w="med" len="med"/>
            </a:ln>
            <a:effectLst/>
          </p:spPr>
        </p:cxnSp>
        <p:cxnSp>
          <p:nvCxnSpPr>
            <p:cNvPr id="90" name="直接连接符 89"/>
            <p:cNvCxnSpPr>
              <a:stCxn id="82" idx="0"/>
              <a:endCxn id="87" idx="2"/>
            </p:cNvCxnSpPr>
            <p:nvPr/>
          </p:nvCxnSpPr>
          <p:spPr bwMode="auto">
            <a:xfrm flipH="1" flipV="1">
              <a:off x="4008408" y="2394483"/>
              <a:ext cx="815936" cy="994127"/>
            </a:xfrm>
            <a:prstGeom prst="line">
              <a:avLst/>
            </a:prstGeom>
            <a:solidFill>
              <a:schemeClr val="accent1"/>
            </a:solidFill>
            <a:ln w="19050" cap="flat" cmpd="sng" algn="ctr">
              <a:solidFill>
                <a:schemeClr val="tx1"/>
              </a:solidFill>
              <a:prstDash val="dash"/>
              <a:round/>
              <a:headEnd type="none" w="med" len="med"/>
              <a:tailEnd type="none" w="med" len="med"/>
            </a:ln>
            <a:effectLst/>
          </p:spPr>
        </p:cxnSp>
        <p:cxnSp>
          <p:nvCxnSpPr>
            <p:cNvPr id="91" name="直接连接符 90"/>
            <p:cNvCxnSpPr>
              <a:stCxn id="85" idx="0"/>
            </p:cNvCxnSpPr>
            <p:nvPr/>
          </p:nvCxnSpPr>
          <p:spPr bwMode="auto">
            <a:xfrm flipV="1">
              <a:off x="4008408" y="3831411"/>
              <a:ext cx="768948" cy="871712"/>
            </a:xfrm>
            <a:prstGeom prst="line">
              <a:avLst/>
            </a:prstGeom>
            <a:solidFill>
              <a:schemeClr val="accent1"/>
            </a:solidFill>
            <a:ln w="19050" cap="flat" cmpd="sng" algn="ctr">
              <a:solidFill>
                <a:schemeClr val="tx1"/>
              </a:solidFill>
              <a:prstDash val="dash"/>
              <a:round/>
              <a:headEnd type="none" w="med" len="med"/>
              <a:tailEnd type="none" w="med" len="med"/>
            </a:ln>
            <a:effectLst/>
          </p:spPr>
        </p:cxnSp>
      </p:grpSp>
      <p:sp>
        <p:nvSpPr>
          <p:cNvPr id="25" name="文本占位符 2"/>
          <p:cNvSpPr txBox="1">
            <a:spLocks/>
          </p:cNvSpPr>
          <p:nvPr/>
        </p:nvSpPr>
        <p:spPr>
          <a:xfrm>
            <a:off x="5627688" y="1246874"/>
            <a:ext cx="6118226" cy="1429092"/>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Run the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display </a:t>
            </a:r>
            <a:r>
              <a:rPr lang="en-US" sz="1400" b="1"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peer</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command to check the neighbor status of the device.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lvl="1" indent="-171450" fontAlgn="ctr">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Router ID of the neighboring router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lvl="1" indent="-171450" fontAlgn="ctr">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Neighbor status, such as FULL, TWO-WAY, and DOWN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0" indent="0" fontAlgn="ctr">
              <a:buNone/>
            </a:pP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4172242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OSPF Configuration Verification (3)</a:t>
            </a:r>
            <a:endParaRPr lang="en-US" altLang="zh-CN" dirty="0">
              <a:sym typeface="Huawei Sans" panose="020C0503030203020204" pitchFamily="34" charset="0"/>
            </a:endParaRPr>
          </a:p>
        </p:txBody>
      </p:sp>
      <p:sp>
        <p:nvSpPr>
          <p:cNvPr id="30" name="文本框 29"/>
          <p:cNvSpPr txBox="1"/>
          <p:nvPr/>
        </p:nvSpPr>
        <p:spPr>
          <a:xfrm>
            <a:off x="5880100" y="2401267"/>
            <a:ext cx="5436553" cy="3600986"/>
          </a:xfrm>
          <a:prstGeom prst="rect">
            <a:avLst/>
          </a:prstGeom>
          <a:solidFill>
            <a:srgbClr val="F4FBFE"/>
          </a:solidFill>
          <a:ln>
            <a:solidFill>
              <a:srgbClr val="99DFF9"/>
            </a:solidFill>
          </a:ln>
        </p:spPr>
        <p:txBody>
          <a:bodyPr wrap="square" rtlCol="0" anchor="ctr">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&lt;R2&gt;display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peer</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OSPF Process 1 with Router ID 10.0.2.2</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Area 0.0.0.0 interface 10.0.235.2(GigabitEthernet0/0/1)'s neighbors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Router ID: 10.0.5.5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Address: 10.0.235.5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State: Full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Mode:Nbr</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is  Master  Priority: 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   DR: 10.0.235.5  BDR: 10.0.235.3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MTU: 0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Dead timer due in 40  sec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Retrans</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timer interval: 0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Neighbor is up for 00:01:27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Authentication Sequence: [ 0 ] </a:t>
            </a: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Area 0.0.0.0 interface 10.0.24.2(Serial1/0/1)'s neighbors</a:t>
            </a:r>
          </a:p>
          <a:p>
            <a:pP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Router ID: 10.0.4.4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Address: 10.0.24.4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State: Full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Mode:Nbr</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is  Master  Priority: 1</a:t>
            </a:r>
          </a:p>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   DR: None   BDR: None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MTU: 0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Dead timer due in 35  sec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Retrans</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timer interval: 5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Neighbor is up for 00:01:56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Authentication Sequence: [ 0 ]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任意多边形 44"/>
          <p:cNvSpPr/>
          <p:nvPr/>
        </p:nvSpPr>
        <p:spPr>
          <a:xfrm rot="20206061" flipH="1">
            <a:off x="4332697" y="2415948"/>
            <a:ext cx="534882" cy="1115008"/>
          </a:xfrm>
          <a:custGeom>
            <a:avLst/>
            <a:gdLst>
              <a:gd name="connsiteX0" fmla="*/ 585924 w 585924"/>
              <a:gd name="connsiteY0" fmla="*/ 0 h 2281237"/>
              <a:gd name="connsiteX1" fmla="*/ 136 w 585924"/>
              <a:gd name="connsiteY1" fmla="*/ 1100137 h 2281237"/>
              <a:gd name="connsiteX2" fmla="*/ 543061 w 585924"/>
              <a:gd name="connsiteY2" fmla="*/ 2281237 h 2281237"/>
              <a:gd name="connsiteX0" fmla="*/ 737511 w 737512"/>
              <a:gd name="connsiteY0" fmla="*/ 0 h 2118190"/>
              <a:gd name="connsiteX1" fmla="*/ 2359 w 737512"/>
              <a:gd name="connsiteY1" fmla="*/ 937090 h 2118190"/>
              <a:gd name="connsiteX2" fmla="*/ 545284 w 737512"/>
              <a:gd name="connsiteY2" fmla="*/ 2118190 h 2118190"/>
              <a:gd name="connsiteX0" fmla="*/ 192227 w 192226"/>
              <a:gd name="connsiteY0" fmla="*/ 0 h 2118190"/>
              <a:gd name="connsiteX1" fmla="*/ 0 w 192226"/>
              <a:gd name="connsiteY1" fmla="*/ 2118190 h 2118190"/>
              <a:gd name="connsiteX0" fmla="*/ 478400 w 478401"/>
              <a:gd name="connsiteY0" fmla="*/ 0 h 2084187"/>
              <a:gd name="connsiteX1" fmla="*/ -1 w 478401"/>
              <a:gd name="connsiteY1" fmla="*/ 2084187 h 2084187"/>
              <a:gd name="connsiteX0" fmla="*/ 759087 w 759087"/>
              <a:gd name="connsiteY0" fmla="*/ 0 h 2084187"/>
              <a:gd name="connsiteX1" fmla="*/ 280686 w 759087"/>
              <a:gd name="connsiteY1" fmla="*/ 2084187 h 2084187"/>
              <a:gd name="connsiteX0" fmla="*/ 858035 w 858035"/>
              <a:gd name="connsiteY0" fmla="*/ 0 h 2084187"/>
              <a:gd name="connsiteX1" fmla="*/ 379634 w 858035"/>
              <a:gd name="connsiteY1" fmla="*/ 2084187 h 2084187"/>
            </a:gdLst>
            <a:ahLst/>
            <a:cxnLst>
              <a:cxn ang="0">
                <a:pos x="connsiteX0" y="connsiteY0"/>
              </a:cxn>
              <a:cxn ang="0">
                <a:pos x="connsiteX1" y="connsiteY1"/>
              </a:cxn>
            </a:cxnLst>
            <a:rect l="l" t="t" r="r" b="b"/>
            <a:pathLst>
              <a:path w="858035" h="2084187">
                <a:moveTo>
                  <a:pt x="858035" y="0"/>
                </a:moveTo>
                <a:cubicBezTo>
                  <a:pt x="170240" y="622418"/>
                  <a:pt x="-409218" y="1456368"/>
                  <a:pt x="379634" y="2084187"/>
                </a:cubicBezTo>
              </a:path>
            </a:pathLst>
          </a:custGeom>
          <a:noFill/>
          <a:ln>
            <a:solidFill>
              <a:srgbClr val="EC7061"/>
            </a:solidFill>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9" name="组合 28"/>
          <p:cNvGrpSpPr/>
          <p:nvPr/>
        </p:nvGrpSpPr>
        <p:grpSpPr>
          <a:xfrm>
            <a:off x="988298" y="1783312"/>
            <a:ext cx="4118060" cy="3831164"/>
            <a:chOff x="988298" y="1652687"/>
            <a:chExt cx="4118060" cy="3831164"/>
          </a:xfrm>
        </p:grpSpPr>
        <p:sp>
          <p:nvSpPr>
            <p:cNvPr id="31" name="Text Box 18"/>
            <p:cNvSpPr txBox="1">
              <a:spLocks noChangeArrowheads="1"/>
            </p:cNvSpPr>
            <p:nvPr/>
          </p:nvSpPr>
          <p:spPr bwMode="auto">
            <a:xfrm>
              <a:off x="3826457" y="1652687"/>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Text Box 18"/>
            <p:cNvSpPr txBox="1">
              <a:spLocks noChangeArrowheads="1"/>
            </p:cNvSpPr>
            <p:nvPr/>
          </p:nvSpPr>
          <p:spPr bwMode="auto">
            <a:xfrm>
              <a:off x="1072788" y="5206852"/>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Text Box 18"/>
            <p:cNvSpPr txBox="1">
              <a:spLocks noChangeArrowheads="1"/>
            </p:cNvSpPr>
            <p:nvPr/>
          </p:nvSpPr>
          <p:spPr bwMode="auto">
            <a:xfrm>
              <a:off x="3821648" y="5206852"/>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8" name="直接连接符 57"/>
            <p:cNvCxnSpPr>
              <a:stCxn id="67" idx="3"/>
              <a:endCxn id="68" idx="1"/>
            </p:cNvCxnSpPr>
            <p:nvPr/>
          </p:nvCxnSpPr>
          <p:spPr bwMode="auto">
            <a:xfrm>
              <a:off x="1529499" y="2173083"/>
              <a:ext cx="220830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9" name="直接连接符 58"/>
            <p:cNvCxnSpPr>
              <a:stCxn id="65" idx="3"/>
              <a:endCxn id="68" idx="2"/>
            </p:cNvCxnSpPr>
            <p:nvPr/>
          </p:nvCxnSpPr>
          <p:spPr bwMode="auto">
            <a:xfrm flipV="1">
              <a:off x="1529499" y="2394483"/>
              <a:ext cx="2478909" cy="253004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0" name="直接连接符 59"/>
            <p:cNvCxnSpPr>
              <a:stCxn id="66" idx="1"/>
              <a:endCxn id="64" idx="2"/>
            </p:cNvCxnSpPr>
            <p:nvPr/>
          </p:nvCxnSpPr>
          <p:spPr bwMode="auto">
            <a:xfrm flipH="1" flipV="1">
              <a:off x="2745741" y="3831410"/>
              <a:ext cx="992066" cy="109311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1" name="Text Box 18"/>
            <p:cNvSpPr txBox="1">
              <a:spLocks noChangeArrowheads="1"/>
            </p:cNvSpPr>
            <p:nvPr/>
          </p:nvSpPr>
          <p:spPr bwMode="auto">
            <a:xfrm>
              <a:off x="1067979" y="1652687"/>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Text Box 18"/>
            <p:cNvSpPr txBox="1">
              <a:spLocks noChangeArrowheads="1"/>
            </p:cNvSpPr>
            <p:nvPr/>
          </p:nvSpPr>
          <p:spPr bwMode="auto">
            <a:xfrm>
              <a:off x="4734140" y="3798999"/>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553743" y="3388610"/>
              <a:ext cx="541201" cy="442800"/>
            </a:xfrm>
            <a:prstGeom prst="rect">
              <a:avLst/>
            </a:prstGeom>
            <a:noFill/>
          </p:spPr>
        </p:pic>
        <p:pic>
          <p:nvPicPr>
            <p:cNvPr id="64" name="图片 63" descr="接入交换机.png"/>
            <p:cNvPicPr>
              <a:picLocks noChangeAspect="1"/>
            </p:cNvPicPr>
            <p:nvPr/>
          </p:nvPicPr>
          <p:blipFill>
            <a:blip r:embed="rId4" cstate="print"/>
            <a:stretch>
              <a:fillRect/>
            </a:stretch>
          </p:blipFill>
          <p:spPr>
            <a:xfrm>
              <a:off x="2475141" y="3388610"/>
              <a:ext cx="541200" cy="442800"/>
            </a:xfrm>
            <a:prstGeom prst="rect">
              <a:avLst/>
            </a:prstGeom>
          </p:spPr>
        </p:pic>
        <p:pic>
          <p:nvPicPr>
            <p:cNvPr id="6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88298" y="4703123"/>
              <a:ext cx="541201" cy="442800"/>
            </a:xfrm>
            <a:prstGeom prst="rect">
              <a:avLst/>
            </a:prstGeom>
            <a:noFill/>
          </p:spPr>
        </p:pic>
        <p:pic>
          <p:nvPicPr>
            <p:cNvPr id="6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737807" y="4703123"/>
              <a:ext cx="541201" cy="442800"/>
            </a:xfrm>
            <a:prstGeom prst="rect">
              <a:avLst/>
            </a:prstGeom>
            <a:noFill/>
          </p:spPr>
        </p:pic>
        <p:pic>
          <p:nvPicPr>
            <p:cNvPr id="6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88298" y="1951683"/>
              <a:ext cx="541201" cy="442800"/>
            </a:xfrm>
            <a:prstGeom prst="rect">
              <a:avLst/>
            </a:prstGeom>
            <a:noFill/>
          </p:spPr>
        </p:pic>
        <p:pic>
          <p:nvPicPr>
            <p:cNvPr id="6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737807" y="1951683"/>
              <a:ext cx="541201" cy="442800"/>
            </a:xfrm>
            <a:prstGeom prst="rect">
              <a:avLst/>
            </a:prstGeom>
            <a:noFill/>
          </p:spPr>
        </p:pic>
        <p:sp>
          <p:nvSpPr>
            <p:cNvPr id="69" name="Text Box 18"/>
            <p:cNvSpPr txBox="1">
              <a:spLocks noChangeArrowheads="1"/>
            </p:cNvSpPr>
            <p:nvPr/>
          </p:nvSpPr>
          <p:spPr bwMode="auto">
            <a:xfrm>
              <a:off x="3056378" y="3521003"/>
              <a:ext cx="518091"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0" name="直接连接符 69"/>
            <p:cNvCxnSpPr>
              <a:stCxn id="65" idx="0"/>
              <a:endCxn id="67" idx="2"/>
            </p:cNvCxnSpPr>
            <p:nvPr/>
          </p:nvCxnSpPr>
          <p:spPr bwMode="auto">
            <a:xfrm flipV="1">
              <a:off x="1258899" y="2394483"/>
              <a:ext cx="0" cy="2308640"/>
            </a:xfrm>
            <a:prstGeom prst="line">
              <a:avLst/>
            </a:prstGeom>
            <a:solidFill>
              <a:schemeClr val="accent1"/>
            </a:solidFill>
            <a:ln w="19050" cap="flat" cmpd="sng" algn="ctr">
              <a:solidFill>
                <a:schemeClr val="tx1"/>
              </a:solidFill>
              <a:prstDash val="dash"/>
              <a:round/>
              <a:headEnd type="none" w="med" len="med"/>
              <a:tailEnd type="none" w="med" len="med"/>
            </a:ln>
            <a:effectLst/>
          </p:spPr>
        </p:cxnSp>
        <p:cxnSp>
          <p:nvCxnSpPr>
            <p:cNvPr id="71" name="直接连接符 70"/>
            <p:cNvCxnSpPr>
              <a:stCxn id="63" idx="0"/>
              <a:endCxn id="68" idx="2"/>
            </p:cNvCxnSpPr>
            <p:nvPr/>
          </p:nvCxnSpPr>
          <p:spPr bwMode="auto">
            <a:xfrm flipH="1" flipV="1">
              <a:off x="4008408" y="2394483"/>
              <a:ext cx="815936" cy="994127"/>
            </a:xfrm>
            <a:prstGeom prst="line">
              <a:avLst/>
            </a:prstGeom>
            <a:solidFill>
              <a:schemeClr val="accent1"/>
            </a:solidFill>
            <a:ln w="19050" cap="flat" cmpd="sng" algn="ctr">
              <a:solidFill>
                <a:schemeClr val="tx1"/>
              </a:solidFill>
              <a:prstDash val="dash"/>
              <a:round/>
              <a:headEnd type="none" w="med" len="med"/>
              <a:tailEnd type="none" w="med" len="med"/>
            </a:ln>
            <a:effectLst/>
          </p:spPr>
        </p:cxnSp>
        <p:cxnSp>
          <p:nvCxnSpPr>
            <p:cNvPr id="72" name="直接连接符 71"/>
            <p:cNvCxnSpPr>
              <a:stCxn id="66" idx="0"/>
            </p:cNvCxnSpPr>
            <p:nvPr/>
          </p:nvCxnSpPr>
          <p:spPr bwMode="auto">
            <a:xfrm flipV="1">
              <a:off x="4008408" y="3831411"/>
              <a:ext cx="768948" cy="871712"/>
            </a:xfrm>
            <a:prstGeom prst="line">
              <a:avLst/>
            </a:prstGeom>
            <a:solidFill>
              <a:schemeClr val="accent1"/>
            </a:solidFill>
            <a:ln w="19050" cap="flat" cmpd="sng" algn="ctr">
              <a:solidFill>
                <a:schemeClr val="tx1"/>
              </a:solidFill>
              <a:prstDash val="dash"/>
              <a:round/>
              <a:headEnd type="none" w="med" len="med"/>
              <a:tailEnd type="none" w="med" len="med"/>
            </a:ln>
            <a:effectLst/>
          </p:spPr>
        </p:cxnSp>
      </p:grpSp>
      <p:sp>
        <p:nvSpPr>
          <p:cNvPr id="25" name="文本占位符 2"/>
          <p:cNvSpPr txBox="1">
            <a:spLocks/>
          </p:cNvSpPr>
          <p:nvPr/>
        </p:nvSpPr>
        <p:spPr>
          <a:xfrm>
            <a:off x="5627688" y="1251245"/>
            <a:ext cx="6086887" cy="1052463"/>
          </a:xfrm>
          <a:prstGeom prst="rect">
            <a:avLst/>
          </a:prstGeom>
        </p:spPr>
        <p:txBody>
          <a:bodyPr/>
          <a:lstStyle>
            <a:defPPr>
              <a:defRPr lang="en-US"/>
            </a:defPPr>
            <a:lvl1pPr indent="0" defTabSz="914034">
              <a:lnSpc>
                <a:spcPct val="140000"/>
              </a:lnSpc>
              <a:spcBef>
                <a:spcPts val="792"/>
              </a:spcBef>
              <a:buFont typeface="Arial" panose="020B0604020202020204" pitchFamily="34" charset="0"/>
              <a:buNone/>
              <a:defRPr sz="1400"/>
            </a:lvl1pPr>
            <a:lvl2pPr marL="171450" lvl="1" indent="-171450" defTabSz="914034">
              <a:lnSpc>
                <a:spcPct val="140000"/>
              </a:lnSpc>
              <a:spcBef>
                <a:spcPts val="720"/>
              </a:spcBef>
              <a:buClrTx/>
              <a:buFont typeface="Arial" panose="020B0604020202020204" pitchFamily="34" charset="0"/>
              <a:buChar char="•"/>
              <a:defRPr sz="1200"/>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0" lvl="1" indent="0" fontAlgn="ctr">
              <a:buNone/>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On a P2P network, DR or BDR election is not required. Therefore, when checking the OSPF neighbor table of R2, you can find that the DR/BDR field of Serial1/0/1 in the command output is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None</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任意多边形 25"/>
          <p:cNvSpPr/>
          <p:nvPr/>
        </p:nvSpPr>
        <p:spPr>
          <a:xfrm rot="20206061">
            <a:off x="3186250" y="2734456"/>
            <a:ext cx="1085739" cy="2001949"/>
          </a:xfrm>
          <a:custGeom>
            <a:avLst/>
            <a:gdLst>
              <a:gd name="connsiteX0" fmla="*/ 585924 w 585924"/>
              <a:gd name="connsiteY0" fmla="*/ 0 h 2281237"/>
              <a:gd name="connsiteX1" fmla="*/ 136 w 585924"/>
              <a:gd name="connsiteY1" fmla="*/ 1100137 h 2281237"/>
              <a:gd name="connsiteX2" fmla="*/ 543061 w 585924"/>
              <a:gd name="connsiteY2" fmla="*/ 2281237 h 2281237"/>
              <a:gd name="connsiteX0" fmla="*/ 737511 w 737512"/>
              <a:gd name="connsiteY0" fmla="*/ 0 h 2118190"/>
              <a:gd name="connsiteX1" fmla="*/ 2359 w 737512"/>
              <a:gd name="connsiteY1" fmla="*/ 937090 h 2118190"/>
              <a:gd name="connsiteX2" fmla="*/ 545284 w 737512"/>
              <a:gd name="connsiteY2" fmla="*/ 2118190 h 2118190"/>
              <a:gd name="connsiteX0" fmla="*/ 192227 w 192226"/>
              <a:gd name="connsiteY0" fmla="*/ 0 h 2118190"/>
              <a:gd name="connsiteX1" fmla="*/ 0 w 192226"/>
              <a:gd name="connsiteY1" fmla="*/ 2118190 h 2118190"/>
              <a:gd name="connsiteX0" fmla="*/ 478400 w 478401"/>
              <a:gd name="connsiteY0" fmla="*/ 0 h 2084187"/>
              <a:gd name="connsiteX1" fmla="*/ -1 w 478401"/>
              <a:gd name="connsiteY1" fmla="*/ 2084187 h 2084187"/>
              <a:gd name="connsiteX0" fmla="*/ 759087 w 759087"/>
              <a:gd name="connsiteY0" fmla="*/ 0 h 2084187"/>
              <a:gd name="connsiteX1" fmla="*/ 280686 w 759087"/>
              <a:gd name="connsiteY1" fmla="*/ 2084187 h 2084187"/>
              <a:gd name="connsiteX0" fmla="*/ 858035 w 858035"/>
              <a:gd name="connsiteY0" fmla="*/ 0 h 2084187"/>
              <a:gd name="connsiteX1" fmla="*/ 379634 w 858035"/>
              <a:gd name="connsiteY1" fmla="*/ 2084187 h 2084187"/>
              <a:gd name="connsiteX0" fmla="*/ 1125977 w 1125977"/>
              <a:gd name="connsiteY0" fmla="*/ -1 h 1806035"/>
              <a:gd name="connsiteX1" fmla="*/ 302694 w 1125977"/>
              <a:gd name="connsiteY1" fmla="*/ 1806035 h 1806035"/>
              <a:gd name="connsiteX0" fmla="*/ 1627103 w 1627103"/>
              <a:gd name="connsiteY0" fmla="*/ 1 h 3742068"/>
              <a:gd name="connsiteX1" fmla="*/ 222920 w 1627103"/>
              <a:gd name="connsiteY1" fmla="*/ 3742069 h 3742068"/>
              <a:gd name="connsiteX0" fmla="*/ 1447331 w 1447331"/>
              <a:gd name="connsiteY0" fmla="*/ -1 h 3742068"/>
              <a:gd name="connsiteX1" fmla="*/ 43148 w 1447331"/>
              <a:gd name="connsiteY1" fmla="*/ 3742067 h 3742068"/>
              <a:gd name="connsiteX0" fmla="*/ 1449443 w 1449443"/>
              <a:gd name="connsiteY0" fmla="*/ 1 h 3742068"/>
              <a:gd name="connsiteX1" fmla="*/ 45260 w 1449443"/>
              <a:gd name="connsiteY1" fmla="*/ 3742069 h 3742068"/>
            </a:gdLst>
            <a:ahLst/>
            <a:cxnLst>
              <a:cxn ang="0">
                <a:pos x="connsiteX0" y="connsiteY0"/>
              </a:cxn>
              <a:cxn ang="0">
                <a:pos x="connsiteX1" y="connsiteY1"/>
              </a:cxn>
            </a:cxnLst>
            <a:rect l="l" t="t" r="r" b="b"/>
            <a:pathLst>
              <a:path w="1449443" h="3742068">
                <a:moveTo>
                  <a:pt x="1449443" y="1"/>
                </a:moveTo>
                <a:cubicBezTo>
                  <a:pt x="702343" y="73054"/>
                  <a:pt x="-215377" y="-589481"/>
                  <a:pt x="45260" y="3742069"/>
                </a:cubicBezTo>
              </a:path>
            </a:pathLst>
          </a:custGeom>
          <a:noFill/>
          <a:ln>
            <a:solidFill>
              <a:srgbClr val="EC7061"/>
            </a:solidFill>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8635741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OSPF Configuration Verification (4)</a:t>
            </a:r>
            <a:endParaRPr lang="en-US" altLang="zh-CN" dirty="0">
              <a:sym typeface="Huawei Sans" panose="020C0503030203020204" pitchFamily="34" charset="0"/>
            </a:endParaRPr>
          </a:p>
        </p:txBody>
      </p:sp>
      <p:sp>
        <p:nvSpPr>
          <p:cNvPr id="35" name="文本框 34"/>
          <p:cNvSpPr txBox="1"/>
          <p:nvPr/>
        </p:nvSpPr>
        <p:spPr bwMode="auto">
          <a:xfrm>
            <a:off x="5880100" y="5982238"/>
            <a:ext cx="5654274" cy="300950"/>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stStyle>
          <a:p>
            <a:pPr fontAlgn="ctr"/>
            <a:r>
              <a:rPr lang="en-US" sz="1400" dirty="0" smtClean="0">
                <a:latin typeface="Huawei Sans" panose="020C0503030203020204" pitchFamily="34" charset="0"/>
                <a:sym typeface="Huawei Sans" panose="020C0503030203020204" pitchFamily="34" charset="0"/>
              </a:rPr>
              <a:t>Are LSDBs on other devices the same?</a:t>
            </a:r>
            <a:endParaRPr lang="en-US" altLang="zh-CN" sz="1400" i="0" dirty="0">
              <a:latin typeface="Huawei Sans" panose="020C0503030203020204" pitchFamily="34" charset="0"/>
              <a:sym typeface="Huawei Sans" panose="020C0503030203020204" pitchFamily="34" charset="0"/>
            </a:endParaRPr>
          </a:p>
        </p:txBody>
      </p:sp>
      <p:sp>
        <p:nvSpPr>
          <p:cNvPr id="65" name="文本框 64"/>
          <p:cNvSpPr txBox="1"/>
          <p:nvPr/>
        </p:nvSpPr>
        <p:spPr>
          <a:xfrm>
            <a:off x="5880100" y="2582149"/>
            <a:ext cx="5649912" cy="3293209"/>
          </a:xfrm>
          <a:prstGeom prst="rect">
            <a:avLst/>
          </a:prstGeom>
          <a:solidFill>
            <a:srgbClr val="F4FBFE"/>
          </a:solidFill>
          <a:ln>
            <a:solidFill>
              <a:srgbClr val="99DFF9"/>
            </a:solidFill>
          </a:ln>
        </p:spPr>
        <p:txBody>
          <a:bodyPr wrap="square" rtlCol="0" anchor="ctr">
            <a:spAutoFit/>
          </a:bodyPr>
          <a:lstStyle>
            <a:defPPr>
              <a:defRPr lang="en-US"/>
            </a:defPPr>
            <a:lvl1pPr>
              <a:defRPr sz="1400"/>
            </a:lvl1p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&lt;R2&gt;display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lsdb</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OSPF Process 1 with Router ID 10.0.2.2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Link State Database </a:t>
            </a: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Area: 0.0.0.0</a:t>
            </a: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 name="组合 30"/>
          <p:cNvGrpSpPr/>
          <p:nvPr/>
        </p:nvGrpSpPr>
        <p:grpSpPr>
          <a:xfrm>
            <a:off x="988298" y="1783312"/>
            <a:ext cx="4118060" cy="3831164"/>
            <a:chOff x="988298" y="1652687"/>
            <a:chExt cx="4118060" cy="3831164"/>
          </a:xfrm>
        </p:grpSpPr>
        <p:sp>
          <p:nvSpPr>
            <p:cNvPr id="32" name="Text Box 18"/>
            <p:cNvSpPr txBox="1">
              <a:spLocks noChangeArrowheads="1"/>
            </p:cNvSpPr>
            <p:nvPr/>
          </p:nvSpPr>
          <p:spPr bwMode="auto">
            <a:xfrm>
              <a:off x="3826457" y="1652687"/>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 Box 18"/>
            <p:cNvSpPr txBox="1">
              <a:spLocks noChangeArrowheads="1"/>
            </p:cNvSpPr>
            <p:nvPr/>
          </p:nvSpPr>
          <p:spPr bwMode="auto">
            <a:xfrm>
              <a:off x="1072788" y="5206852"/>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 Box 18"/>
            <p:cNvSpPr txBox="1">
              <a:spLocks noChangeArrowheads="1"/>
            </p:cNvSpPr>
            <p:nvPr/>
          </p:nvSpPr>
          <p:spPr bwMode="auto">
            <a:xfrm>
              <a:off x="3821648" y="5206852"/>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直接连接符 35"/>
            <p:cNvCxnSpPr>
              <a:stCxn id="71" idx="3"/>
              <a:endCxn id="72" idx="1"/>
            </p:cNvCxnSpPr>
            <p:nvPr/>
          </p:nvCxnSpPr>
          <p:spPr bwMode="auto">
            <a:xfrm>
              <a:off x="1529499" y="2173083"/>
              <a:ext cx="220830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3" name="直接连接符 42"/>
            <p:cNvCxnSpPr>
              <a:stCxn id="69" idx="3"/>
              <a:endCxn id="72" idx="2"/>
            </p:cNvCxnSpPr>
            <p:nvPr/>
          </p:nvCxnSpPr>
          <p:spPr bwMode="auto">
            <a:xfrm flipV="1">
              <a:off x="1529499" y="2394483"/>
              <a:ext cx="2478909" cy="253004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0" name="直接连接符 59"/>
            <p:cNvCxnSpPr>
              <a:stCxn id="70" idx="1"/>
              <a:endCxn id="64" idx="2"/>
            </p:cNvCxnSpPr>
            <p:nvPr/>
          </p:nvCxnSpPr>
          <p:spPr bwMode="auto">
            <a:xfrm flipH="1" flipV="1">
              <a:off x="2745741" y="3831410"/>
              <a:ext cx="992066" cy="109311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1" name="Text Box 18"/>
            <p:cNvSpPr txBox="1">
              <a:spLocks noChangeArrowheads="1"/>
            </p:cNvSpPr>
            <p:nvPr/>
          </p:nvSpPr>
          <p:spPr bwMode="auto">
            <a:xfrm>
              <a:off x="1067979" y="1652687"/>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Text Box 18"/>
            <p:cNvSpPr txBox="1">
              <a:spLocks noChangeArrowheads="1"/>
            </p:cNvSpPr>
            <p:nvPr/>
          </p:nvSpPr>
          <p:spPr bwMode="auto">
            <a:xfrm>
              <a:off x="4734140" y="3798999"/>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553743" y="3388610"/>
              <a:ext cx="541201" cy="442800"/>
            </a:xfrm>
            <a:prstGeom prst="rect">
              <a:avLst/>
            </a:prstGeom>
            <a:noFill/>
          </p:spPr>
        </p:pic>
        <p:pic>
          <p:nvPicPr>
            <p:cNvPr id="64" name="图片 63" descr="接入交换机.png"/>
            <p:cNvPicPr>
              <a:picLocks noChangeAspect="1"/>
            </p:cNvPicPr>
            <p:nvPr/>
          </p:nvPicPr>
          <p:blipFill>
            <a:blip r:embed="rId4" cstate="print"/>
            <a:stretch>
              <a:fillRect/>
            </a:stretch>
          </p:blipFill>
          <p:spPr>
            <a:xfrm>
              <a:off x="2475141" y="3388610"/>
              <a:ext cx="541200" cy="442800"/>
            </a:xfrm>
            <a:prstGeom prst="rect">
              <a:avLst/>
            </a:prstGeom>
          </p:spPr>
        </p:pic>
        <p:pic>
          <p:nvPicPr>
            <p:cNvPr id="6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88298" y="4703123"/>
              <a:ext cx="541201" cy="442800"/>
            </a:xfrm>
            <a:prstGeom prst="rect">
              <a:avLst/>
            </a:prstGeom>
            <a:noFill/>
          </p:spPr>
        </p:pic>
        <p:pic>
          <p:nvPicPr>
            <p:cNvPr id="7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737807" y="4703123"/>
              <a:ext cx="541201" cy="442800"/>
            </a:xfrm>
            <a:prstGeom prst="rect">
              <a:avLst/>
            </a:prstGeom>
            <a:noFill/>
          </p:spPr>
        </p:pic>
        <p:pic>
          <p:nvPicPr>
            <p:cNvPr id="7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88298" y="1951683"/>
              <a:ext cx="541201" cy="442800"/>
            </a:xfrm>
            <a:prstGeom prst="rect">
              <a:avLst/>
            </a:prstGeom>
            <a:noFill/>
          </p:spPr>
        </p:pic>
        <p:pic>
          <p:nvPicPr>
            <p:cNvPr id="7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737807" y="1951683"/>
              <a:ext cx="541201" cy="442800"/>
            </a:xfrm>
            <a:prstGeom prst="rect">
              <a:avLst/>
            </a:prstGeom>
            <a:noFill/>
          </p:spPr>
        </p:pic>
        <p:sp>
          <p:nvSpPr>
            <p:cNvPr id="73" name="Text Box 18"/>
            <p:cNvSpPr txBox="1">
              <a:spLocks noChangeArrowheads="1"/>
            </p:cNvSpPr>
            <p:nvPr/>
          </p:nvSpPr>
          <p:spPr bwMode="auto">
            <a:xfrm>
              <a:off x="3056378" y="3521003"/>
              <a:ext cx="518091"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4" name="直接连接符 73"/>
            <p:cNvCxnSpPr>
              <a:stCxn id="69" idx="0"/>
              <a:endCxn id="71" idx="2"/>
            </p:cNvCxnSpPr>
            <p:nvPr/>
          </p:nvCxnSpPr>
          <p:spPr bwMode="auto">
            <a:xfrm flipV="1">
              <a:off x="1258899" y="2394483"/>
              <a:ext cx="0" cy="2308640"/>
            </a:xfrm>
            <a:prstGeom prst="line">
              <a:avLst/>
            </a:prstGeom>
            <a:solidFill>
              <a:schemeClr val="accent1"/>
            </a:solidFill>
            <a:ln w="19050" cap="flat" cmpd="sng" algn="ctr">
              <a:solidFill>
                <a:schemeClr val="tx1"/>
              </a:solidFill>
              <a:prstDash val="dash"/>
              <a:round/>
              <a:headEnd type="none" w="med" len="med"/>
              <a:tailEnd type="none" w="med" len="med"/>
            </a:ln>
            <a:effectLst/>
          </p:spPr>
        </p:cxnSp>
        <p:cxnSp>
          <p:nvCxnSpPr>
            <p:cNvPr id="75" name="直接连接符 74"/>
            <p:cNvCxnSpPr>
              <a:stCxn id="63" idx="0"/>
              <a:endCxn id="72" idx="2"/>
            </p:cNvCxnSpPr>
            <p:nvPr/>
          </p:nvCxnSpPr>
          <p:spPr bwMode="auto">
            <a:xfrm flipH="1" flipV="1">
              <a:off x="4008408" y="2394483"/>
              <a:ext cx="815936" cy="994127"/>
            </a:xfrm>
            <a:prstGeom prst="line">
              <a:avLst/>
            </a:prstGeom>
            <a:solidFill>
              <a:schemeClr val="accent1"/>
            </a:solidFill>
            <a:ln w="19050" cap="flat" cmpd="sng" algn="ctr">
              <a:solidFill>
                <a:schemeClr val="tx1"/>
              </a:solidFill>
              <a:prstDash val="dash"/>
              <a:round/>
              <a:headEnd type="none" w="med" len="med"/>
              <a:tailEnd type="none" w="med" len="med"/>
            </a:ln>
            <a:effectLst/>
          </p:spPr>
        </p:cxnSp>
        <p:cxnSp>
          <p:nvCxnSpPr>
            <p:cNvPr id="76" name="直接连接符 75"/>
            <p:cNvCxnSpPr>
              <a:stCxn id="70" idx="0"/>
            </p:cNvCxnSpPr>
            <p:nvPr/>
          </p:nvCxnSpPr>
          <p:spPr bwMode="auto">
            <a:xfrm flipV="1">
              <a:off x="4008408" y="3831411"/>
              <a:ext cx="768948" cy="871712"/>
            </a:xfrm>
            <a:prstGeom prst="line">
              <a:avLst/>
            </a:prstGeom>
            <a:solidFill>
              <a:schemeClr val="accent1"/>
            </a:solidFill>
            <a:ln w="19050" cap="flat" cmpd="sng" algn="ctr">
              <a:solidFill>
                <a:schemeClr val="tx1"/>
              </a:solidFill>
              <a:prstDash val="dash"/>
              <a:round/>
              <a:headEnd type="none" w="med" len="med"/>
              <a:tailEnd type="none" w="med" len="med"/>
            </a:ln>
            <a:effectLst/>
          </p:spPr>
        </p:cxnSp>
      </p:grpSp>
      <p:graphicFrame>
        <p:nvGraphicFramePr>
          <p:cNvPr id="3" name="表格 2"/>
          <p:cNvGraphicFramePr>
            <a:graphicFrameLocks noGrp="1"/>
          </p:cNvGraphicFramePr>
          <p:nvPr>
            <p:extLst>
              <p:ext uri="{D42A27DB-BD31-4B8C-83A1-F6EECF244321}">
                <p14:modId xmlns:p14="http://schemas.microsoft.com/office/powerpoint/2010/main" val="566169417"/>
              </p:ext>
            </p:extLst>
          </p:nvPr>
        </p:nvGraphicFramePr>
        <p:xfrm>
          <a:off x="6216715" y="3889700"/>
          <a:ext cx="5333602" cy="1950176"/>
        </p:xfrm>
        <a:graphic>
          <a:graphicData uri="http://schemas.openxmlformats.org/drawingml/2006/table">
            <a:tbl>
              <a:tblPr>
                <a:tableStyleId>{72833802-FEF1-4C79-8D5D-14CF1EAF98D9}</a:tableStyleId>
              </a:tblPr>
              <a:tblGrid>
                <a:gridCol w="770033"/>
                <a:gridCol w="1256963"/>
                <a:gridCol w="951215"/>
                <a:gridCol w="407664"/>
                <a:gridCol w="407664"/>
                <a:gridCol w="860623"/>
                <a:gridCol w="679440"/>
              </a:tblGrid>
              <a:tr h="243772">
                <a:tc>
                  <a:txBody>
                    <a:bodyPr/>
                    <a:lstStyle/>
                    <a:p>
                      <a:pPr algn="ct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Type</a:t>
                      </a:r>
                      <a:endParaRPr lang="en-US" sz="1200" b="1"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fontAlgn="ctr"/>
                      <a:r>
                        <a:rPr lang="en-US" sz="1200" b="1" dirty="0" err="1" smtClean="0">
                          <a:latin typeface="Huawei Sans" panose="020C0503030203020204" pitchFamily="34" charset="0"/>
                          <a:ea typeface="方正兰亭黑简体" panose="02000000000000000000" pitchFamily="2" charset="-122"/>
                          <a:sym typeface="Huawei Sans" panose="020C0503030203020204" pitchFamily="34" charset="0"/>
                        </a:rPr>
                        <a:t>LinkState</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 ID</a:t>
                      </a:r>
                      <a:endParaRPr lang="en-US" sz="1200" b="1"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fontAlgn="ctr"/>
                      <a:r>
                        <a:rPr lang="en-US" sz="1200" b="1" dirty="0" err="1" smtClean="0">
                          <a:latin typeface="Huawei Sans" panose="020C0503030203020204" pitchFamily="34" charset="0"/>
                          <a:ea typeface="方正兰亭黑简体" panose="02000000000000000000" pitchFamily="2" charset="-122"/>
                          <a:sym typeface="Huawei Sans" panose="020C0503030203020204" pitchFamily="34" charset="0"/>
                        </a:rPr>
                        <a:t>AdvRouter</a:t>
                      </a:r>
                      <a:endParaRPr lang="en-US" sz="1200" b="1"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Age</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Len</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Sequence</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Metric</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r>
              <a:tr h="243772">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Router</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10.0.4.4</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10.0.4.4</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662</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72</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80000006</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48</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43772">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Router</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625</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72</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8000000C</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43772">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Router</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638</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60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80000007</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43772">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Router</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10.0.5.5</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10.0.5.5</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634</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60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8000000B</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43772">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Router</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639</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60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80000009</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43772">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Network</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10.0.235.5</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10.0.5.5</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634</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36</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80000005</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43772">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Network</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10.0.12.2</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629</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32</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80000003</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25" name="文本占位符 2"/>
          <p:cNvSpPr txBox="1">
            <a:spLocks/>
          </p:cNvSpPr>
          <p:nvPr/>
        </p:nvSpPr>
        <p:spPr>
          <a:xfrm>
            <a:off x="5627689" y="1246874"/>
            <a:ext cx="6107768" cy="1386791"/>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Run the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display </a:t>
            </a:r>
            <a:r>
              <a:rPr lang="en-US" sz="1400" b="1"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err="1" smtClean="0">
                <a:latin typeface="Huawei Sans" panose="020C0503030203020204" pitchFamily="34" charset="0"/>
                <a:ea typeface="方正兰亭黑简体" panose="02000000000000000000" pitchFamily="2" charset="-122"/>
                <a:sym typeface="Huawei Sans" panose="020C0503030203020204" pitchFamily="34" charset="0"/>
              </a:rPr>
              <a:t>lsdb</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command to check the LSDB of the device.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lvl="1" indent="-171450" fontAlgn="ctr">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An LSDB consists of multiple types of LSAs. All LSAs have the same packet header format, in which key fields such as Type,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LinkState</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ID, and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AdvRouter</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are included. The next course will focus on LSA details.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0" indent="0" fontAlgn="ctr">
              <a:buNone/>
            </a:pP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7769174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占位符 2"/>
          <p:cNvSpPr txBox="1">
            <a:spLocks/>
          </p:cNvSpPr>
          <p:nvPr/>
        </p:nvSpPr>
        <p:spPr>
          <a:xfrm>
            <a:off x="5627688" y="1246874"/>
            <a:ext cx="6118226" cy="1278234"/>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Run the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display </a:t>
            </a:r>
            <a:r>
              <a:rPr lang="en-US" sz="1400" b="1"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 routing</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command to check the OSPF routing table of the device.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lvl="1" indent="-171450" fontAlgn="ctr">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OSPF routing table of R2 shows that R2 has learned the routes to the entire network through OSPF</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OSPF Configuration Verification (5)</a:t>
            </a:r>
            <a:endParaRPr lang="en-US" altLang="zh-CN" dirty="0">
              <a:sym typeface="Huawei Sans" panose="020C0503030203020204" pitchFamily="34" charset="0"/>
            </a:endParaRPr>
          </a:p>
        </p:txBody>
      </p:sp>
      <p:sp>
        <p:nvSpPr>
          <p:cNvPr id="32" name="文本框 31"/>
          <p:cNvSpPr txBox="1"/>
          <p:nvPr/>
        </p:nvSpPr>
        <p:spPr>
          <a:xfrm>
            <a:off x="5880101" y="2859585"/>
            <a:ext cx="5613400" cy="3231654"/>
          </a:xfrm>
          <a:prstGeom prst="rect">
            <a:avLst/>
          </a:prstGeom>
          <a:solidFill>
            <a:srgbClr val="F4FBFE"/>
          </a:solidFill>
          <a:ln>
            <a:solidFill>
              <a:srgbClr val="99DFF9"/>
            </a:solidFill>
          </a:ln>
        </p:spPr>
        <p:txBody>
          <a:bodyPr wrap="square" rtlCol="0">
            <a:spAutoFit/>
          </a:bodyPr>
          <a:lstStyle>
            <a:defPPr>
              <a:defRPr lang="en-US"/>
            </a:defPPr>
            <a:lvl1pPr>
              <a:defRPr sz="1400"/>
            </a:lvl1p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&lt;R2&gt;display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routing </a:t>
            </a: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OSPF Process 1 with Router ID 10.0.2.2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Routing Tables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7" name="组合 26"/>
          <p:cNvGrpSpPr/>
          <p:nvPr/>
        </p:nvGrpSpPr>
        <p:grpSpPr>
          <a:xfrm>
            <a:off x="988298" y="1783312"/>
            <a:ext cx="4118060" cy="3831164"/>
            <a:chOff x="988298" y="1652687"/>
            <a:chExt cx="4118060" cy="3831164"/>
          </a:xfrm>
        </p:grpSpPr>
        <p:sp>
          <p:nvSpPr>
            <p:cNvPr id="28" name="Text Box 18"/>
            <p:cNvSpPr txBox="1">
              <a:spLocks noChangeArrowheads="1"/>
            </p:cNvSpPr>
            <p:nvPr/>
          </p:nvSpPr>
          <p:spPr bwMode="auto">
            <a:xfrm>
              <a:off x="3826457" y="1652687"/>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 Box 18"/>
            <p:cNvSpPr txBox="1">
              <a:spLocks noChangeArrowheads="1"/>
            </p:cNvSpPr>
            <p:nvPr/>
          </p:nvSpPr>
          <p:spPr bwMode="auto">
            <a:xfrm>
              <a:off x="1072788" y="5206852"/>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Text Box 18"/>
            <p:cNvSpPr txBox="1">
              <a:spLocks noChangeArrowheads="1"/>
            </p:cNvSpPr>
            <p:nvPr/>
          </p:nvSpPr>
          <p:spPr bwMode="auto">
            <a:xfrm>
              <a:off x="3821648" y="5206852"/>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p:cNvCxnSpPr>
              <a:stCxn id="63" idx="3"/>
              <a:endCxn id="64" idx="1"/>
            </p:cNvCxnSpPr>
            <p:nvPr/>
          </p:nvCxnSpPr>
          <p:spPr bwMode="auto">
            <a:xfrm>
              <a:off x="1529499" y="2173083"/>
              <a:ext cx="220830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5" name="直接连接符 54"/>
            <p:cNvCxnSpPr>
              <a:stCxn id="61" idx="3"/>
              <a:endCxn id="64" idx="2"/>
            </p:cNvCxnSpPr>
            <p:nvPr/>
          </p:nvCxnSpPr>
          <p:spPr bwMode="auto">
            <a:xfrm flipV="1">
              <a:off x="1529499" y="2394483"/>
              <a:ext cx="2478909" cy="253004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6" name="直接连接符 55"/>
            <p:cNvCxnSpPr>
              <a:stCxn id="62" idx="1"/>
              <a:endCxn id="60" idx="2"/>
            </p:cNvCxnSpPr>
            <p:nvPr/>
          </p:nvCxnSpPr>
          <p:spPr bwMode="auto">
            <a:xfrm flipH="1" flipV="1">
              <a:off x="2745741" y="3831410"/>
              <a:ext cx="992066" cy="109311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7" name="Text Box 18"/>
            <p:cNvSpPr txBox="1">
              <a:spLocks noChangeArrowheads="1"/>
            </p:cNvSpPr>
            <p:nvPr/>
          </p:nvSpPr>
          <p:spPr bwMode="auto">
            <a:xfrm>
              <a:off x="1067979" y="1652687"/>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 Box 18"/>
            <p:cNvSpPr txBox="1">
              <a:spLocks noChangeArrowheads="1"/>
            </p:cNvSpPr>
            <p:nvPr/>
          </p:nvSpPr>
          <p:spPr bwMode="auto">
            <a:xfrm>
              <a:off x="4734140" y="3798999"/>
              <a:ext cx="372218"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553743" y="3388610"/>
              <a:ext cx="541201" cy="442800"/>
            </a:xfrm>
            <a:prstGeom prst="rect">
              <a:avLst/>
            </a:prstGeom>
            <a:noFill/>
          </p:spPr>
        </p:pic>
        <p:pic>
          <p:nvPicPr>
            <p:cNvPr id="60" name="图片 59" descr="接入交换机.png"/>
            <p:cNvPicPr>
              <a:picLocks noChangeAspect="1"/>
            </p:cNvPicPr>
            <p:nvPr/>
          </p:nvPicPr>
          <p:blipFill>
            <a:blip r:embed="rId4" cstate="print"/>
            <a:stretch>
              <a:fillRect/>
            </a:stretch>
          </p:blipFill>
          <p:spPr>
            <a:xfrm>
              <a:off x="2475141" y="3388610"/>
              <a:ext cx="541200" cy="442800"/>
            </a:xfrm>
            <a:prstGeom prst="rect">
              <a:avLst/>
            </a:prstGeom>
          </p:spPr>
        </p:pic>
        <p:pic>
          <p:nvPicPr>
            <p:cNvPr id="6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88298" y="4703123"/>
              <a:ext cx="541201" cy="442800"/>
            </a:xfrm>
            <a:prstGeom prst="rect">
              <a:avLst/>
            </a:prstGeom>
            <a:noFill/>
          </p:spPr>
        </p:pic>
        <p:pic>
          <p:nvPicPr>
            <p:cNvPr id="6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737807" y="4703123"/>
              <a:ext cx="541201" cy="442800"/>
            </a:xfrm>
            <a:prstGeom prst="rect">
              <a:avLst/>
            </a:prstGeom>
            <a:noFill/>
          </p:spPr>
        </p:pic>
        <p:pic>
          <p:nvPicPr>
            <p:cNvPr id="6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88298" y="1951683"/>
              <a:ext cx="541201" cy="442800"/>
            </a:xfrm>
            <a:prstGeom prst="rect">
              <a:avLst/>
            </a:prstGeom>
            <a:noFill/>
          </p:spPr>
        </p:pic>
        <p:pic>
          <p:nvPicPr>
            <p:cNvPr id="6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737807" y="1951683"/>
              <a:ext cx="541201" cy="442800"/>
            </a:xfrm>
            <a:prstGeom prst="rect">
              <a:avLst/>
            </a:prstGeom>
            <a:noFill/>
          </p:spPr>
        </p:pic>
        <p:sp>
          <p:nvSpPr>
            <p:cNvPr id="65" name="Text Box 18"/>
            <p:cNvSpPr txBox="1">
              <a:spLocks noChangeArrowheads="1"/>
            </p:cNvSpPr>
            <p:nvPr/>
          </p:nvSpPr>
          <p:spPr bwMode="auto">
            <a:xfrm>
              <a:off x="3056378" y="3521003"/>
              <a:ext cx="518091" cy="276999"/>
            </a:xfrm>
            <a:prstGeom prst="rect">
              <a:avLst/>
            </a:prstGeom>
            <a:noFill/>
            <a:ln w="9525" algn="ctr">
              <a:noFill/>
              <a:miter lim="800000"/>
              <a:headEnd/>
              <a:tailEnd/>
            </a:ln>
          </p:spPr>
          <p:txBody>
            <a:bodyPr wrap="none">
              <a:spAutoFit/>
            </a:bodyPr>
            <a:lstStyle/>
            <a:p>
              <a:pPr algn="ctr" defTabSz="784225" eaLnBrk="0" fontAlgn="ctr" hangingPunct="0"/>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6" name="直接连接符 65"/>
            <p:cNvCxnSpPr>
              <a:stCxn id="61" idx="0"/>
              <a:endCxn id="63" idx="2"/>
            </p:cNvCxnSpPr>
            <p:nvPr/>
          </p:nvCxnSpPr>
          <p:spPr bwMode="auto">
            <a:xfrm flipV="1">
              <a:off x="1258899" y="2394483"/>
              <a:ext cx="0" cy="2308640"/>
            </a:xfrm>
            <a:prstGeom prst="line">
              <a:avLst/>
            </a:prstGeom>
            <a:solidFill>
              <a:schemeClr val="accent1"/>
            </a:solidFill>
            <a:ln w="19050" cap="flat" cmpd="sng" algn="ctr">
              <a:solidFill>
                <a:schemeClr val="tx1"/>
              </a:solidFill>
              <a:prstDash val="dash"/>
              <a:round/>
              <a:headEnd type="none" w="med" len="med"/>
              <a:tailEnd type="none" w="med" len="med"/>
            </a:ln>
            <a:effectLst/>
          </p:spPr>
        </p:cxnSp>
        <p:cxnSp>
          <p:nvCxnSpPr>
            <p:cNvPr id="67" name="直接连接符 66"/>
            <p:cNvCxnSpPr>
              <a:stCxn id="59" idx="0"/>
              <a:endCxn id="64" idx="2"/>
            </p:cNvCxnSpPr>
            <p:nvPr/>
          </p:nvCxnSpPr>
          <p:spPr bwMode="auto">
            <a:xfrm flipH="1" flipV="1">
              <a:off x="4008408" y="2394483"/>
              <a:ext cx="815936" cy="994127"/>
            </a:xfrm>
            <a:prstGeom prst="line">
              <a:avLst/>
            </a:prstGeom>
            <a:solidFill>
              <a:schemeClr val="accent1"/>
            </a:solidFill>
            <a:ln w="19050" cap="flat" cmpd="sng" algn="ctr">
              <a:solidFill>
                <a:schemeClr val="tx1"/>
              </a:solidFill>
              <a:prstDash val="dash"/>
              <a:round/>
              <a:headEnd type="none" w="med" len="med"/>
              <a:tailEnd type="none" w="med" len="med"/>
            </a:ln>
            <a:effectLst/>
          </p:spPr>
        </p:cxnSp>
        <p:cxnSp>
          <p:nvCxnSpPr>
            <p:cNvPr id="68" name="直接连接符 67"/>
            <p:cNvCxnSpPr>
              <a:stCxn id="62" idx="0"/>
            </p:cNvCxnSpPr>
            <p:nvPr/>
          </p:nvCxnSpPr>
          <p:spPr bwMode="auto">
            <a:xfrm flipV="1">
              <a:off x="4008408" y="3831411"/>
              <a:ext cx="768948" cy="871712"/>
            </a:xfrm>
            <a:prstGeom prst="line">
              <a:avLst/>
            </a:prstGeom>
            <a:solidFill>
              <a:schemeClr val="accent1"/>
            </a:solidFill>
            <a:ln w="19050" cap="flat" cmpd="sng" algn="ctr">
              <a:solidFill>
                <a:schemeClr val="tx1"/>
              </a:solidFill>
              <a:prstDash val="dash"/>
              <a:round/>
              <a:headEnd type="none" w="med" len="med"/>
              <a:tailEnd type="none" w="med" len="med"/>
            </a:ln>
            <a:effectLst/>
          </p:spPr>
        </p:cxnSp>
      </p:grpSp>
      <p:graphicFrame>
        <p:nvGraphicFramePr>
          <p:cNvPr id="3" name="表格 2"/>
          <p:cNvGraphicFramePr>
            <a:graphicFrameLocks noGrp="1"/>
          </p:cNvGraphicFramePr>
          <p:nvPr>
            <p:extLst>
              <p:ext uri="{D42A27DB-BD31-4B8C-83A1-F6EECF244321}">
                <p14:modId xmlns:p14="http://schemas.microsoft.com/office/powerpoint/2010/main" val="1638644252"/>
              </p:ext>
            </p:extLst>
          </p:nvPr>
        </p:nvGraphicFramePr>
        <p:xfrm>
          <a:off x="5891515" y="3810035"/>
          <a:ext cx="5415141" cy="1997842"/>
        </p:xfrm>
        <a:graphic>
          <a:graphicData uri="http://schemas.openxmlformats.org/drawingml/2006/table">
            <a:tbl>
              <a:tblPr>
                <a:tableStyleId>{72833802-FEF1-4C79-8D5D-14CF1EAF98D9}</a:tableStyleId>
              </a:tblPr>
              <a:tblGrid>
                <a:gridCol w="1361348"/>
                <a:gridCol w="499161"/>
                <a:gridCol w="771431"/>
                <a:gridCol w="1058826"/>
                <a:gridCol w="1109845"/>
                <a:gridCol w="614530"/>
              </a:tblGrid>
              <a:tr h="285406">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Destination</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Cost</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rtl="0"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rtl="0"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AdvRouter</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Area</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r>
              <a:tr h="285406">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10.0.12.0/24</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Transit</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10.0.12.2</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0.0.0.0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85406">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10.0.24.0/24</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48</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Stub</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10.0.24.2</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0.0.0.0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85406">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10.0.235.0/24</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Transit</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10.0.235.2</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0.0.0.0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85406">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10.0.13.0/24</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49</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Stub</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10.0.12.1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0.0.0.0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85406">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10.0.13.0/24</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49</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Stub</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10.0.235.3</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0.0.0.0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85406">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49</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Stub</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10.0.235.5</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10.0.5.5</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rtl="0"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0.0.0.0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27710637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sym typeface="Huawei Sans" panose="020C0503030203020204" pitchFamily="34" charset="0"/>
              </a:rPr>
              <a:t>(Single) Which of the following packets is used by OSPF to maintain neighbor relationships? (     )</a:t>
            </a:r>
            <a:endParaRPr lang="en-US" altLang="zh-CN" dirty="0" smtClean="0">
              <a:sym typeface="Huawei Sans" panose="020C0503030203020204" pitchFamily="34" charset="0"/>
            </a:endParaRPr>
          </a:p>
          <a:p>
            <a:pPr lvl="1"/>
            <a:r>
              <a:rPr lang="en-US" dirty="0" smtClean="0">
                <a:sym typeface="Huawei Sans" panose="020C0503030203020204" pitchFamily="34" charset="0"/>
              </a:rPr>
              <a:t>Hello</a:t>
            </a:r>
            <a:endParaRPr lang="en-US" altLang="zh-CN" dirty="0" smtClean="0">
              <a:sym typeface="Huawei Sans" panose="020C0503030203020204" pitchFamily="34" charset="0"/>
            </a:endParaRPr>
          </a:p>
          <a:p>
            <a:pPr lvl="1"/>
            <a:r>
              <a:rPr lang="en-US" dirty="0" smtClean="0">
                <a:sym typeface="Huawei Sans" panose="020C0503030203020204" pitchFamily="34" charset="0"/>
              </a:rPr>
              <a:t>Database Description</a:t>
            </a:r>
          </a:p>
          <a:p>
            <a:pPr lvl="1"/>
            <a:r>
              <a:rPr lang="en-US" dirty="0" smtClean="0">
                <a:sym typeface="Huawei Sans" panose="020C0503030203020204" pitchFamily="34" charset="0"/>
              </a:rPr>
              <a:t>LSR</a:t>
            </a:r>
          </a:p>
          <a:p>
            <a:pPr lvl="1"/>
            <a:r>
              <a:rPr lang="en-US" dirty="0" smtClean="0">
                <a:sym typeface="Huawei Sans" panose="020C0503030203020204" pitchFamily="34" charset="0"/>
              </a:rPr>
              <a:t>LSU</a:t>
            </a:r>
            <a:endParaRPr lang="en-US" altLang="zh-CN" dirty="0" smtClean="0">
              <a:sym typeface="Huawei Sans" panose="020C0503030203020204" pitchFamily="34" charset="0"/>
            </a:endParaRPr>
          </a:p>
          <a:p>
            <a:r>
              <a:rPr lang="en-US" dirty="0" smtClean="0">
                <a:sym typeface="Huawei Sans" panose="020C0503030203020204" pitchFamily="34" charset="0"/>
              </a:rPr>
              <a:t>(Multiple) Which of the following network types are supported by OSPF? (     )</a:t>
            </a:r>
            <a:endParaRPr lang="en-US" altLang="zh-CN" dirty="0" smtClean="0">
              <a:sym typeface="Huawei Sans" panose="020C0503030203020204" pitchFamily="34" charset="0"/>
            </a:endParaRPr>
          </a:p>
          <a:p>
            <a:pPr lvl="1"/>
            <a:r>
              <a:rPr lang="en-US" dirty="0" smtClean="0">
                <a:sym typeface="Huawei Sans" panose="020C0503030203020204" pitchFamily="34" charset="0"/>
              </a:rPr>
              <a:t>P2P network</a:t>
            </a:r>
            <a:endParaRPr lang="en-US" altLang="zh-CN" dirty="0" smtClean="0">
              <a:sym typeface="Huawei Sans" panose="020C0503030203020204" pitchFamily="34" charset="0"/>
            </a:endParaRPr>
          </a:p>
          <a:p>
            <a:pPr lvl="1"/>
            <a:r>
              <a:rPr lang="en-US" dirty="0" smtClean="0">
                <a:sym typeface="Huawei Sans" panose="020C0503030203020204" pitchFamily="34" charset="0"/>
              </a:rPr>
              <a:t>P2MP network</a:t>
            </a:r>
            <a:endParaRPr lang="en-US" altLang="zh-CN" dirty="0" smtClean="0">
              <a:sym typeface="Huawei Sans" panose="020C0503030203020204" pitchFamily="34" charset="0"/>
            </a:endParaRPr>
          </a:p>
          <a:p>
            <a:pPr lvl="1"/>
            <a:r>
              <a:rPr lang="en-US" dirty="0" smtClean="0">
                <a:sym typeface="Huawei Sans" panose="020C0503030203020204" pitchFamily="34" charset="0"/>
              </a:rPr>
              <a:t>Broadcast network</a:t>
            </a:r>
            <a:endParaRPr lang="en-US" altLang="zh-CN" dirty="0" smtClean="0">
              <a:sym typeface="Huawei Sans" panose="020C0503030203020204" pitchFamily="34" charset="0"/>
            </a:endParaRPr>
          </a:p>
          <a:p>
            <a:pPr lvl="1"/>
            <a:r>
              <a:rPr lang="en-US" dirty="0" smtClean="0">
                <a:sym typeface="Huawei Sans" panose="020C0503030203020204" pitchFamily="34" charset="0"/>
              </a:rPr>
              <a:t>NBMA network</a:t>
            </a:r>
            <a:endParaRPr lang="en-US" altLang="zh-CN" dirty="0" smtClean="0">
              <a:sym typeface="Huawei Sans" panose="020C0503030203020204" pitchFamily="34" charset="0"/>
            </a:endParaRPr>
          </a:p>
          <a:p>
            <a:endParaRPr lang="en-US" altLang="zh-CN" dirty="0" smtClean="0">
              <a:sym typeface="Huawei Sans" panose="020C0503030203020204" pitchFamily="34" charset="0"/>
            </a:endParaRPr>
          </a:p>
        </p:txBody>
      </p:sp>
    </p:spTree>
    <p:extLst>
      <p:ext uri="{BB962C8B-B14F-4D97-AF65-F5344CB8AC3E}">
        <p14:creationId xmlns:p14="http://schemas.microsoft.com/office/powerpoint/2010/main" val="75126576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sz="quarter" idx="11"/>
          </p:nvPr>
        </p:nvSpPr>
        <p:spPr/>
        <p:txBody>
          <a:bodyPr/>
          <a:lstStyle/>
          <a:p>
            <a:r>
              <a:rPr lang="en-US" smtClean="0">
                <a:sym typeface="Huawei Sans" panose="020C0503030203020204" pitchFamily="34" charset="0"/>
              </a:rPr>
              <a:t>This course describes basic OSPF concepts, including the router ID, area, and cost. Routers running OSPF send link state information to each other to calculate the topology and routes.</a:t>
            </a:r>
            <a:endParaRPr lang="en-US" altLang="zh-CN" smtClean="0">
              <a:sym typeface="Huawei Sans" panose="020C0503030203020204" pitchFamily="34" charset="0"/>
            </a:endParaRPr>
          </a:p>
          <a:p>
            <a:r>
              <a:rPr lang="en-US" smtClean="0">
                <a:sym typeface="Huawei Sans" panose="020C0503030203020204" pitchFamily="34" charset="0"/>
              </a:rPr>
              <a:t>This course describes the process of establishing OSPF neighbor relationships and adjacencies. On an MA network, the DR and BDR need to be elected. There are five types of OSPF packets. All packets have the same packet header format. An OSPF router periodically sends Hello packets to discover and maintain neighbor relationships, and uses DD, LSR, LSU, and LSAck packets to synchronize LSDBs. Finally, this course introduces the simple configuration of a single OSPF area.</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322379219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82008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b="1" dirty="0" smtClean="0">
                <a:sym typeface="Huawei Sans" panose="020C0503030203020204" pitchFamily="34" charset="0"/>
              </a:rPr>
              <a:t>Introduction to Dynamic Routing Protocols</a:t>
            </a:r>
          </a:p>
          <a:p>
            <a:r>
              <a:rPr lang="en-US" dirty="0" smtClean="0">
                <a:solidFill>
                  <a:schemeClr val="bg1">
                    <a:lumMod val="50000"/>
                  </a:schemeClr>
                </a:solidFill>
                <a:sym typeface="Huawei Sans" panose="020C0503030203020204" pitchFamily="34" charset="0"/>
              </a:rPr>
              <a:t>Overview of OSPF</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OSPF Working Mechanism</a:t>
            </a:r>
          </a:p>
          <a:p>
            <a:r>
              <a:rPr lang="en-US" dirty="0" smtClean="0">
                <a:solidFill>
                  <a:schemeClr val="bg1">
                    <a:lumMod val="50000"/>
                  </a:schemeClr>
                </a:solidFill>
                <a:sym typeface="Huawei Sans" panose="020C0503030203020204" pitchFamily="34" charset="0"/>
              </a:rPr>
              <a:t>Basic OSPF Configurations</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35587065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sym typeface="Huawei Sans" panose="020C0503030203020204" pitchFamily="34" charset="0"/>
              </a:rPr>
              <a:t>Classification of Dynamic Routing Protocols</a:t>
            </a:r>
            <a:endParaRPr lang="en-US">
              <a:sym typeface="Huawei Sans" panose="020C0503030203020204" pitchFamily="34" charset="0"/>
            </a:endParaRPr>
          </a:p>
        </p:txBody>
      </p:sp>
      <p:sp>
        <p:nvSpPr>
          <p:cNvPr id="55" name="圆角矩形 54"/>
          <p:cNvSpPr/>
          <p:nvPr/>
        </p:nvSpPr>
        <p:spPr>
          <a:xfrm>
            <a:off x="1229193" y="1723869"/>
            <a:ext cx="4077325" cy="1753849"/>
          </a:xfrm>
          <a:prstGeom prst="roundRect">
            <a:avLst>
              <a:gd name="adj" fmla="val 15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spcBef>
                <a:spcPts val="0"/>
              </a:spcBef>
              <a:spcAft>
                <a:spcPts val="0"/>
              </a:spcAft>
            </a:pPr>
            <a:r>
              <a:rPr 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Interior Gateway Protocols (IGPs)</a:t>
            </a:r>
          </a:p>
        </p:txBody>
      </p:sp>
      <p:sp>
        <p:nvSpPr>
          <p:cNvPr id="56" name="Rounded Rectangle 2"/>
          <p:cNvSpPr/>
          <p:nvPr/>
        </p:nvSpPr>
        <p:spPr>
          <a:xfrm rot="10800000" flipV="1">
            <a:off x="1381602" y="2600793"/>
            <a:ext cx="835161" cy="494675"/>
          </a:xfrm>
          <a:prstGeom prst="roundRect">
            <a:avLst>
              <a:gd name="adj" fmla="val 10000"/>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文本框 1"/>
          <p:cNvSpPr txBox="1"/>
          <p:nvPr/>
        </p:nvSpPr>
        <p:spPr>
          <a:xfrm>
            <a:off x="1381601" y="2663465"/>
            <a:ext cx="835162" cy="369332"/>
          </a:xfrm>
          <a:prstGeom prst="rect">
            <a:avLst/>
          </a:prstGeom>
          <a:noFill/>
        </p:spPr>
        <p:txBody>
          <a:bodyPr wrap="square" rtlCol="0">
            <a:noAutofit/>
          </a:bodyPr>
          <a:lstStyle/>
          <a:p>
            <a:pPr algn="ctr" fontAlgn="ctr"/>
            <a:r>
              <a:rPr lang="en-US">
                <a:latin typeface="Huawei Sans" panose="020C0503030203020204" pitchFamily="34" charset="0"/>
                <a:ea typeface="方正兰亭黑简体" panose="02000000000000000000" pitchFamily="2" charset="-122"/>
                <a:sym typeface="Huawei Sans" panose="020C0503030203020204" pitchFamily="34" charset="0"/>
              </a:rPr>
              <a:t>RIP</a:t>
            </a:r>
          </a:p>
        </p:txBody>
      </p:sp>
      <p:sp>
        <p:nvSpPr>
          <p:cNvPr id="63" name="Rounded Rectangle 2"/>
          <p:cNvSpPr/>
          <p:nvPr/>
        </p:nvSpPr>
        <p:spPr>
          <a:xfrm rot="10800000" flipV="1">
            <a:off x="2786744" y="2600793"/>
            <a:ext cx="835161" cy="494675"/>
          </a:xfrm>
          <a:prstGeom prst="roundRect">
            <a:avLst>
              <a:gd name="adj" fmla="val 10000"/>
            </a:avLst>
          </a:prstGeom>
          <a:solidFill>
            <a:srgbClr val="00B0F0"/>
          </a:solidFill>
          <a:ln w="19050" cap="flat" cmpd="sng" algn="ctr">
            <a:noFill/>
            <a:prstDash val="solid"/>
            <a:miter lim="800000"/>
          </a:ln>
          <a:effectLst/>
        </p:spPr>
        <p:txBody>
          <a:bodyPr wrap="square" rtlCol="0" anchor="ctr">
            <a:noAutofit/>
          </a:bodyPr>
          <a:lstStyle/>
          <a:p>
            <a:pPr algn="ctr" defTabSz="914400" fontAlgn="ctr"/>
            <a:endParaRPr lang="zh-CN" altLang="en-US"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a:xfrm>
            <a:off x="2786743" y="2663465"/>
            <a:ext cx="835162" cy="369332"/>
          </a:xfrm>
          <a:prstGeom prst="rect">
            <a:avLst/>
          </a:prstGeom>
          <a:noFill/>
        </p:spPr>
        <p:txBody>
          <a:bodyPr wrap="square" rtlCol="0">
            <a:noAutofit/>
          </a:bodyPr>
          <a:lstStyle/>
          <a:p>
            <a:pPr algn="ctr" fontAlgn="ctr"/>
            <a:r>
              <a:rPr lang="en-US"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OSPF</a:t>
            </a:r>
          </a:p>
        </p:txBody>
      </p:sp>
      <p:sp>
        <p:nvSpPr>
          <p:cNvPr id="66" name="Rounded Rectangle 2"/>
          <p:cNvSpPr/>
          <p:nvPr/>
        </p:nvSpPr>
        <p:spPr>
          <a:xfrm rot="10800000" flipV="1">
            <a:off x="4191888" y="2600793"/>
            <a:ext cx="835161" cy="494675"/>
          </a:xfrm>
          <a:prstGeom prst="roundRect">
            <a:avLst>
              <a:gd name="adj" fmla="val 10000"/>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a:xfrm>
            <a:off x="4191887" y="2663465"/>
            <a:ext cx="835162" cy="369332"/>
          </a:xfrm>
          <a:prstGeom prst="rect">
            <a:avLst/>
          </a:prstGeom>
          <a:noFill/>
        </p:spPr>
        <p:txBody>
          <a:bodyPr wrap="square" rtlCol="0">
            <a:noAutofit/>
          </a:bodyPr>
          <a:lstStyle/>
          <a:p>
            <a:pPr algn="ctr" fontAlgn="ctr"/>
            <a:r>
              <a:rPr lang="en-US">
                <a:latin typeface="Huawei Sans" panose="020C0503030203020204" pitchFamily="34" charset="0"/>
                <a:ea typeface="方正兰亭黑简体" panose="02000000000000000000" pitchFamily="2" charset="-122"/>
                <a:sym typeface="Huawei Sans" panose="020C0503030203020204" pitchFamily="34" charset="0"/>
              </a:rPr>
              <a:t>IS-IS</a:t>
            </a:r>
          </a:p>
        </p:txBody>
      </p:sp>
      <p:sp>
        <p:nvSpPr>
          <p:cNvPr id="4" name="文本框 3"/>
          <p:cNvSpPr txBox="1"/>
          <p:nvPr/>
        </p:nvSpPr>
        <p:spPr>
          <a:xfrm>
            <a:off x="5306518" y="1233488"/>
            <a:ext cx="1903751" cy="369332"/>
          </a:xfrm>
          <a:prstGeom prst="rect">
            <a:avLst/>
          </a:prstGeom>
          <a:noFill/>
        </p:spPr>
        <p:txBody>
          <a:bodyPr wrap="squar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By ASs</a:t>
            </a:r>
          </a:p>
        </p:txBody>
      </p:sp>
      <p:sp>
        <p:nvSpPr>
          <p:cNvPr id="71" name="圆角矩形 70"/>
          <p:cNvSpPr/>
          <p:nvPr/>
        </p:nvSpPr>
        <p:spPr>
          <a:xfrm>
            <a:off x="6927954" y="1723869"/>
            <a:ext cx="4077325" cy="1753849"/>
          </a:xfrm>
          <a:prstGeom prst="roundRect">
            <a:avLst>
              <a:gd name="adj" fmla="val 15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Exterior Gateway Protocols (EGPs)</a:t>
            </a:r>
          </a:p>
        </p:txBody>
      </p:sp>
      <p:sp>
        <p:nvSpPr>
          <p:cNvPr id="72" name="Rounded Rectangle 2"/>
          <p:cNvSpPr/>
          <p:nvPr/>
        </p:nvSpPr>
        <p:spPr>
          <a:xfrm rot="10800000" flipV="1">
            <a:off x="8049717" y="2600793"/>
            <a:ext cx="1738860" cy="494676"/>
          </a:xfrm>
          <a:prstGeom prst="roundRect">
            <a:avLst>
              <a:gd name="adj" fmla="val 10000"/>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a:xfrm>
            <a:off x="8534408" y="2663464"/>
            <a:ext cx="835162" cy="369332"/>
          </a:xfrm>
          <a:prstGeom prst="rect">
            <a:avLst/>
          </a:prstGeom>
          <a:noFill/>
        </p:spPr>
        <p:txBody>
          <a:bodyPr wrap="square" rtlCol="0">
            <a:noAutofit/>
          </a:bodyPr>
          <a:lstStyle/>
          <a:p>
            <a:pPr algn="ctr" fontAlgn="ctr"/>
            <a:r>
              <a:rPr lang="en-US">
                <a:latin typeface="Huawei Sans" panose="020C0503030203020204" pitchFamily="34" charset="0"/>
                <a:ea typeface="方正兰亭黑简体" panose="02000000000000000000" pitchFamily="2" charset="-122"/>
                <a:sym typeface="Huawei Sans" panose="020C0503030203020204" pitchFamily="34" charset="0"/>
              </a:rPr>
              <a:t>BGP</a:t>
            </a:r>
          </a:p>
        </p:txBody>
      </p:sp>
      <p:sp>
        <p:nvSpPr>
          <p:cNvPr id="81" name="文本框 80"/>
          <p:cNvSpPr txBox="1"/>
          <p:nvPr/>
        </p:nvSpPr>
        <p:spPr>
          <a:xfrm>
            <a:off x="4478000" y="3536873"/>
            <a:ext cx="3160262" cy="646331"/>
          </a:xfrm>
          <a:prstGeom prst="rect">
            <a:avLst/>
          </a:prstGeom>
          <a:noFill/>
        </p:spPr>
        <p:txBody>
          <a:bodyPr wrap="square" rtlCol="0">
            <a:noAutofit/>
          </a:bodyPr>
          <a:lstStyle/>
          <a:p>
            <a:pPr algn="ct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By working mechanisms and algorithms</a:t>
            </a:r>
          </a:p>
        </p:txBody>
      </p:sp>
      <p:sp>
        <p:nvSpPr>
          <p:cNvPr id="82" name="圆角矩形 81"/>
          <p:cNvSpPr/>
          <p:nvPr/>
        </p:nvSpPr>
        <p:spPr>
          <a:xfrm>
            <a:off x="1229193" y="4150387"/>
            <a:ext cx="4077325" cy="1753849"/>
          </a:xfrm>
          <a:prstGeom prst="roundRect">
            <a:avLst>
              <a:gd name="adj" fmla="val 15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Distance Vector Routing Protocols</a:t>
            </a:r>
          </a:p>
        </p:txBody>
      </p:sp>
      <p:sp>
        <p:nvSpPr>
          <p:cNvPr id="89" name="圆角矩形 88"/>
          <p:cNvSpPr/>
          <p:nvPr/>
        </p:nvSpPr>
        <p:spPr>
          <a:xfrm>
            <a:off x="6927954" y="4150387"/>
            <a:ext cx="4077325" cy="1753849"/>
          </a:xfrm>
          <a:prstGeom prst="roundRect">
            <a:avLst>
              <a:gd name="adj" fmla="val 15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Link-State Routing Protocols</a:t>
            </a:r>
          </a:p>
        </p:txBody>
      </p:sp>
      <p:sp>
        <p:nvSpPr>
          <p:cNvPr id="93" name="Rounded Rectangle 2"/>
          <p:cNvSpPr/>
          <p:nvPr/>
        </p:nvSpPr>
        <p:spPr>
          <a:xfrm rot="10800000" flipV="1">
            <a:off x="7851632" y="5027311"/>
            <a:ext cx="835161" cy="494675"/>
          </a:xfrm>
          <a:prstGeom prst="roundRect">
            <a:avLst>
              <a:gd name="adj" fmla="val 10000"/>
            </a:avLst>
          </a:prstGeom>
          <a:solidFill>
            <a:srgbClr val="00B0F0"/>
          </a:solidFill>
          <a:ln w="1905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文本框 93"/>
          <p:cNvSpPr txBox="1"/>
          <p:nvPr/>
        </p:nvSpPr>
        <p:spPr>
          <a:xfrm>
            <a:off x="7851631" y="5089983"/>
            <a:ext cx="835162" cy="369332"/>
          </a:xfrm>
          <a:prstGeom prst="rect">
            <a:avLst/>
          </a:prstGeom>
          <a:noFill/>
        </p:spPr>
        <p:txBody>
          <a:bodyPr wrap="square" rtlCol="0">
            <a:noAutofit/>
          </a:bodyPr>
          <a:lstStyle/>
          <a:p>
            <a:pPr algn="ctr" fontAlgn="ctr"/>
            <a:r>
              <a:rPr lang="en-US"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OSPF</a:t>
            </a:r>
          </a:p>
        </p:txBody>
      </p:sp>
      <p:sp>
        <p:nvSpPr>
          <p:cNvPr id="95" name="Rounded Rectangle 2"/>
          <p:cNvSpPr/>
          <p:nvPr/>
        </p:nvSpPr>
        <p:spPr>
          <a:xfrm rot="10800000" flipV="1">
            <a:off x="9256776" y="5027311"/>
            <a:ext cx="835161" cy="494675"/>
          </a:xfrm>
          <a:prstGeom prst="roundRect">
            <a:avLst>
              <a:gd name="adj" fmla="val 10000"/>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文本框 95"/>
          <p:cNvSpPr txBox="1"/>
          <p:nvPr/>
        </p:nvSpPr>
        <p:spPr>
          <a:xfrm>
            <a:off x="9256775" y="5089983"/>
            <a:ext cx="835162" cy="369332"/>
          </a:xfrm>
          <a:prstGeom prst="rect">
            <a:avLst/>
          </a:prstGeom>
          <a:noFill/>
        </p:spPr>
        <p:txBody>
          <a:bodyPr wrap="square" rtlCol="0">
            <a:noAutofit/>
          </a:bodyPr>
          <a:lstStyle/>
          <a:p>
            <a:pPr algn="ctr" fontAlgn="ctr"/>
            <a:r>
              <a:rPr lang="en-US">
                <a:latin typeface="Huawei Sans" panose="020C0503030203020204" pitchFamily="34" charset="0"/>
                <a:ea typeface="方正兰亭黑简体" panose="02000000000000000000" pitchFamily="2" charset="-122"/>
                <a:sym typeface="Huawei Sans" panose="020C0503030203020204" pitchFamily="34" charset="0"/>
              </a:rPr>
              <a:t>IS-IS</a:t>
            </a:r>
          </a:p>
        </p:txBody>
      </p:sp>
      <p:sp>
        <p:nvSpPr>
          <p:cNvPr id="97" name="Rounded Rectangle 2"/>
          <p:cNvSpPr/>
          <p:nvPr/>
        </p:nvSpPr>
        <p:spPr>
          <a:xfrm rot="10800000" flipV="1">
            <a:off x="2696148" y="5052318"/>
            <a:ext cx="1098629" cy="494676"/>
          </a:xfrm>
          <a:prstGeom prst="roundRect">
            <a:avLst>
              <a:gd name="adj" fmla="val 10000"/>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文本框 97"/>
          <p:cNvSpPr txBox="1"/>
          <p:nvPr/>
        </p:nvSpPr>
        <p:spPr>
          <a:xfrm>
            <a:off x="2827025" y="5114989"/>
            <a:ext cx="835162" cy="369332"/>
          </a:xfrm>
          <a:prstGeom prst="rect">
            <a:avLst/>
          </a:prstGeom>
          <a:noFill/>
        </p:spPr>
        <p:txBody>
          <a:bodyPr wrap="square" rtlCol="0">
            <a:noAutofit/>
          </a:bodyPr>
          <a:lstStyle/>
          <a:p>
            <a:pPr algn="ctr" fontAlgn="ctr"/>
            <a:r>
              <a:rPr lang="en-US">
                <a:latin typeface="Huawei Sans" panose="020C0503030203020204" pitchFamily="34" charset="0"/>
                <a:ea typeface="方正兰亭黑简体" panose="02000000000000000000" pitchFamily="2" charset="-122"/>
                <a:sym typeface="Huawei Sans" panose="020C0503030203020204" pitchFamily="34" charset="0"/>
              </a:rPr>
              <a:t>RIP</a:t>
            </a:r>
          </a:p>
        </p:txBody>
      </p:sp>
    </p:spTree>
    <p:extLst>
      <p:ext uri="{BB962C8B-B14F-4D97-AF65-F5344CB8AC3E}">
        <p14:creationId xmlns:p14="http://schemas.microsoft.com/office/powerpoint/2010/main" val="27250223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p:cNvSpPr>
            <a:spLocks noGrp="1"/>
          </p:cNvSpPr>
          <p:nvPr>
            <p:ph type="body" sz="quarter" idx="10"/>
          </p:nvPr>
        </p:nvSpPr>
        <p:spPr>
          <a:xfrm>
            <a:off x="451877" y="1242453"/>
            <a:ext cx="11306175" cy="2114053"/>
          </a:xfrm>
        </p:spPr>
        <p:txBody>
          <a:bodyPr/>
          <a:lstStyle/>
          <a:p>
            <a:r>
              <a:rPr lang="en-US" altLang="zh-CN" sz="1800" smtClean="0"/>
              <a:t>A router running a distance-vector routing protocol periodically floods its routing table. Through route exchange, each router learns routes from neighboring routers, loads the routes to its routing table, and then advertises the routes to other neighboring routers.</a:t>
            </a:r>
          </a:p>
          <a:p>
            <a:r>
              <a:rPr lang="en-US" altLang="zh-CN" sz="1800" smtClean="0"/>
              <a:t>All routers on a network do not know the network topology. They only know the direction to a destination network segment and the cost.</a:t>
            </a:r>
          </a:p>
          <a:p>
            <a:endParaRPr lang="zh-CN" altLang="en-US" sz="1800" dirty="0"/>
          </a:p>
        </p:txBody>
      </p:sp>
      <p:sp>
        <p:nvSpPr>
          <p:cNvPr id="4" name="标题 3"/>
          <p:cNvSpPr>
            <a:spLocks noGrp="1"/>
          </p:cNvSpPr>
          <p:nvPr>
            <p:ph type="title"/>
          </p:nvPr>
        </p:nvSpPr>
        <p:spPr/>
        <p:txBody>
          <a:bodyPr/>
          <a:lstStyle/>
          <a:p>
            <a:r>
              <a:rPr lang="en-US" smtClean="0">
                <a:sym typeface="Huawei Sans" panose="020C0503030203020204" pitchFamily="34" charset="0"/>
              </a:rPr>
              <a:t>Distance-Vector Routing Protocol</a:t>
            </a:r>
            <a:endParaRPr lang="en-US" altLang="zh-CN" dirty="0">
              <a:sym typeface="Huawei Sans" panose="020C0503030203020204" pitchFamily="34" charset="0"/>
            </a:endParaRPr>
          </a:p>
        </p:txBody>
      </p:sp>
      <p:cxnSp>
        <p:nvCxnSpPr>
          <p:cNvPr id="10" name="直接箭头连接符 9">
            <a:extLst>
              <a:ext uri="{FF2B5EF4-FFF2-40B4-BE49-F238E27FC236}">
                <a16:creationId xmlns:a16="http://schemas.microsoft.com/office/drawing/2014/main" xmlns="" id="{A7AE1853-070E-434D-99F3-3705918D933B}"/>
              </a:ext>
            </a:extLst>
          </p:cNvPr>
          <p:cNvCxnSpPr>
            <a:cxnSpLocks/>
          </p:cNvCxnSpPr>
          <p:nvPr/>
        </p:nvCxnSpPr>
        <p:spPr>
          <a:xfrm>
            <a:off x="2094561" y="4040013"/>
            <a:ext cx="1753671" cy="0"/>
          </a:xfrm>
          <a:prstGeom prst="straightConnector1">
            <a:avLst/>
          </a:prstGeom>
          <a:ln w="3810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3" name="图片 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683284" y="4723520"/>
            <a:ext cx="540000" cy="442800"/>
          </a:xfrm>
          <a:prstGeom prst="rect">
            <a:avLst/>
          </a:prstGeom>
        </p:spPr>
      </p:pic>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64094" y="4723520"/>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644904" y="4723520"/>
            <a:ext cx="540000" cy="442800"/>
          </a:xfrm>
          <a:prstGeom prst="rect">
            <a:avLst/>
          </a:prstGeom>
        </p:spPr>
      </p:pic>
      <p:cxnSp>
        <p:nvCxnSpPr>
          <p:cNvPr id="7" name="直接连接符 6"/>
          <p:cNvCxnSpPr>
            <a:cxnSpLocks/>
            <a:stCxn id="5" idx="1"/>
            <a:endCxn id="3" idx="3"/>
          </p:cNvCxnSpPr>
          <p:nvPr/>
        </p:nvCxnSpPr>
        <p:spPr>
          <a:xfrm flipH="1">
            <a:off x="3223284" y="4944920"/>
            <a:ext cx="24408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cxnSpLocks/>
            <a:stCxn id="6" idx="1"/>
            <a:endCxn id="5" idx="3"/>
          </p:cNvCxnSpPr>
          <p:nvPr/>
        </p:nvCxnSpPr>
        <p:spPr>
          <a:xfrm flipH="1">
            <a:off x="6204094" y="4944920"/>
            <a:ext cx="24408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cxnSpLocks/>
            <a:endCxn id="3" idx="1"/>
          </p:cNvCxnSpPr>
          <p:nvPr/>
        </p:nvCxnSpPr>
        <p:spPr>
          <a:xfrm>
            <a:off x="1846572" y="4944920"/>
            <a:ext cx="83671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cxnSpLocks/>
            <a:stCxn id="6" idx="3"/>
          </p:cNvCxnSpPr>
          <p:nvPr/>
        </p:nvCxnSpPr>
        <p:spPr>
          <a:xfrm>
            <a:off x="9184904" y="4944920"/>
            <a:ext cx="83671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45914" y="5304106"/>
            <a:ext cx="540000"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a:xfrm>
            <a:off x="5695409" y="5304106"/>
            <a:ext cx="540000"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a:xfrm>
            <a:off x="8732586" y="5304106"/>
            <a:ext cx="540000"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20"/>
          <p:cNvSpPr/>
          <p:nvPr/>
        </p:nvSpPr>
        <p:spPr>
          <a:xfrm>
            <a:off x="2418375" y="3613002"/>
            <a:ext cx="1116679" cy="854022"/>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Routing </a:t>
            </a:r>
          </a:p>
          <a:p>
            <a:pPr algn="ctr" fontAlgn="ctr">
              <a:spcBef>
                <a:spcPts val="0"/>
              </a:spcBef>
              <a:spcAft>
                <a:spcPts val="0"/>
              </a:spcAft>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Table</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箭头连接符 41">
            <a:extLst>
              <a:ext uri="{FF2B5EF4-FFF2-40B4-BE49-F238E27FC236}">
                <a16:creationId xmlns:a16="http://schemas.microsoft.com/office/drawing/2014/main" xmlns="" id="{08FBEDEF-BDA6-4C6D-BDB8-7B7B048D3ACC}"/>
              </a:ext>
            </a:extLst>
          </p:cNvPr>
          <p:cNvCxnSpPr>
            <a:cxnSpLocks/>
          </p:cNvCxnSpPr>
          <p:nvPr/>
        </p:nvCxnSpPr>
        <p:spPr>
          <a:xfrm>
            <a:off x="5070971" y="4040013"/>
            <a:ext cx="1753671" cy="0"/>
          </a:xfrm>
          <a:prstGeom prst="straightConnector1">
            <a:avLst/>
          </a:prstGeom>
          <a:ln w="3810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3" name="圆角矩形 20">
            <a:extLst>
              <a:ext uri="{FF2B5EF4-FFF2-40B4-BE49-F238E27FC236}">
                <a16:creationId xmlns:a16="http://schemas.microsoft.com/office/drawing/2014/main" xmlns="" id="{4C713443-3C5C-4967-9CA4-5565A8A4B995}"/>
              </a:ext>
            </a:extLst>
          </p:cNvPr>
          <p:cNvSpPr/>
          <p:nvPr/>
        </p:nvSpPr>
        <p:spPr>
          <a:xfrm>
            <a:off x="5394785" y="3613002"/>
            <a:ext cx="1116679" cy="854022"/>
          </a:xfrm>
          <a:prstGeom prst="roundRect">
            <a:avLst>
              <a:gd name="adj" fmla="val 15000"/>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Routing </a:t>
            </a:r>
          </a:p>
          <a:p>
            <a:pPr algn="ctr" fontAlgn="ct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Table</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直接箭头连接符 43">
            <a:extLst>
              <a:ext uri="{FF2B5EF4-FFF2-40B4-BE49-F238E27FC236}">
                <a16:creationId xmlns:a16="http://schemas.microsoft.com/office/drawing/2014/main" xmlns="" id="{03DBC90A-1B85-4251-8F76-A1F7F8E77104}"/>
              </a:ext>
            </a:extLst>
          </p:cNvPr>
          <p:cNvCxnSpPr>
            <a:cxnSpLocks/>
          </p:cNvCxnSpPr>
          <p:nvPr/>
        </p:nvCxnSpPr>
        <p:spPr>
          <a:xfrm>
            <a:off x="8047381" y="4040013"/>
            <a:ext cx="1753671" cy="0"/>
          </a:xfrm>
          <a:prstGeom prst="straightConnector1">
            <a:avLst/>
          </a:prstGeom>
          <a:ln w="3810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9" name="圆角矩形 20">
            <a:extLst>
              <a:ext uri="{FF2B5EF4-FFF2-40B4-BE49-F238E27FC236}">
                <a16:creationId xmlns:a16="http://schemas.microsoft.com/office/drawing/2014/main" xmlns="" id="{657F4009-4EDE-4DD5-9899-33AF719B11F4}"/>
              </a:ext>
            </a:extLst>
          </p:cNvPr>
          <p:cNvSpPr/>
          <p:nvPr/>
        </p:nvSpPr>
        <p:spPr>
          <a:xfrm>
            <a:off x="8371195" y="3613002"/>
            <a:ext cx="1116679" cy="854022"/>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Routing </a:t>
            </a:r>
          </a:p>
          <a:p>
            <a:pPr algn="ctr" fontAlgn="ctr">
              <a:spcBef>
                <a:spcPts val="0"/>
              </a:spcBef>
              <a:spcAft>
                <a:spcPts val="0"/>
              </a:spcAft>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Table</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对话气泡: 矩形 34">
            <a:extLst>
              <a:ext uri="{FF2B5EF4-FFF2-40B4-BE49-F238E27FC236}">
                <a16:creationId xmlns:a16="http://schemas.microsoft.com/office/drawing/2014/main" xmlns="" id="{0AAA5924-3E22-4214-ABC2-1CBB54F95A21}"/>
              </a:ext>
            </a:extLst>
          </p:cNvPr>
          <p:cNvSpPr/>
          <p:nvPr/>
        </p:nvSpPr>
        <p:spPr>
          <a:xfrm>
            <a:off x="1621450" y="5653423"/>
            <a:ext cx="2730742" cy="683275"/>
          </a:xfrm>
          <a:prstGeom prst="wedgeRectCallout">
            <a:avLst>
              <a:gd name="adj1" fmla="val -8274"/>
              <a:gd name="adj2" fmla="val -78348"/>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ctr">
              <a:spcBef>
                <a:spcPct val="0"/>
              </a:spcBef>
              <a:spcAft>
                <a:spcPct val="0"/>
              </a:spcAft>
            </a:pPr>
            <a:endParaRPr lang="en-US" altLang="zh-CN" sz="14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6" name="文本框 35">
            <a:extLst>
              <a:ext uri="{FF2B5EF4-FFF2-40B4-BE49-F238E27FC236}">
                <a16:creationId xmlns:a16="http://schemas.microsoft.com/office/drawing/2014/main" xmlns="" id="{508D5DAD-7558-40AA-BA51-5E307B4C434F}"/>
              </a:ext>
            </a:extLst>
          </p:cNvPr>
          <p:cNvSpPr txBox="1"/>
          <p:nvPr/>
        </p:nvSpPr>
        <p:spPr>
          <a:xfrm>
            <a:off x="1582013" y="5702673"/>
            <a:ext cx="2809617" cy="584775"/>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To reach the device at 10.0.3.3, pass through R2.</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8" name="直接连接符 37">
            <a:extLst>
              <a:ext uri="{FF2B5EF4-FFF2-40B4-BE49-F238E27FC236}">
                <a16:creationId xmlns:a16="http://schemas.microsoft.com/office/drawing/2014/main" xmlns="" id="{63D2E547-F960-44E8-AB7F-3145BE17B588}"/>
              </a:ext>
            </a:extLst>
          </p:cNvPr>
          <p:cNvCxnSpPr/>
          <p:nvPr/>
        </p:nvCxnSpPr>
        <p:spPr>
          <a:xfrm flipV="1">
            <a:off x="10021616" y="4834220"/>
            <a:ext cx="0" cy="221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xmlns="" id="{89A387DC-61F7-45B9-B2EE-3316A1EFE80E}"/>
              </a:ext>
            </a:extLst>
          </p:cNvPr>
          <p:cNvSpPr txBox="1"/>
          <p:nvPr/>
        </p:nvSpPr>
        <p:spPr>
          <a:xfrm>
            <a:off x="10105305" y="4763117"/>
            <a:ext cx="992579" cy="369332"/>
          </a:xfrm>
          <a:prstGeom prst="rect">
            <a:avLst/>
          </a:prstGeom>
          <a:noFill/>
        </p:spPr>
        <p:txBody>
          <a:bodyPr wrap="none" rtlCol="0">
            <a:spAutoFit/>
          </a:bodyPr>
          <a:lstStyle/>
          <a:p>
            <a:pPr fontAlgn="ctr"/>
            <a:r>
              <a:rPr lang="en-US"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893351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圆角矩形 75"/>
          <p:cNvSpPr/>
          <p:nvPr/>
        </p:nvSpPr>
        <p:spPr>
          <a:xfrm>
            <a:off x="688167" y="2810991"/>
            <a:ext cx="7011835" cy="3570758"/>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占位符 3"/>
          <p:cNvSpPr>
            <a:spLocks noGrp="1"/>
          </p:cNvSpPr>
          <p:nvPr>
            <p:ph type="body" sz="quarter" idx="10"/>
          </p:nvPr>
        </p:nvSpPr>
        <p:spPr>
          <a:xfrm>
            <a:off x="451877" y="1242453"/>
            <a:ext cx="11306175" cy="1342870"/>
          </a:xfrm>
        </p:spPr>
        <p:txBody>
          <a:bodyPr/>
          <a:lstStyle/>
          <a:p>
            <a:r>
              <a:rPr lang="en-US" altLang="zh-CN" sz="1800" dirty="0" smtClean="0"/>
              <a:t>A link-state routing protocol advertises the link state but not routing information.</a:t>
            </a:r>
          </a:p>
          <a:p>
            <a:r>
              <a:rPr lang="en-US" altLang="zh-CN" sz="1800" dirty="0" smtClean="0"/>
              <a:t>Routers running link-state routing protocols establish neighbor relationships and then exchange Link State Advertisements (LSAs).</a:t>
            </a:r>
          </a:p>
          <a:p>
            <a:endParaRPr lang="zh-CN" altLang="en-US" sz="1800" dirty="0"/>
          </a:p>
        </p:txBody>
      </p:sp>
      <p:sp>
        <p:nvSpPr>
          <p:cNvPr id="2" name="标题 1">
            <a:extLst>
              <a:ext uri="{FF2B5EF4-FFF2-40B4-BE49-F238E27FC236}">
                <a16:creationId xmlns:a16="http://schemas.microsoft.com/office/drawing/2014/main" xmlns="" id="{3D0A7517-4E72-40D7-9DB3-CBA4D0A283C8}"/>
              </a:ext>
            </a:extLst>
          </p:cNvPr>
          <p:cNvSpPr>
            <a:spLocks noGrp="1"/>
          </p:cNvSpPr>
          <p:nvPr>
            <p:ph type="title"/>
          </p:nvPr>
        </p:nvSpPr>
        <p:spPr/>
        <p:txBody>
          <a:bodyPr/>
          <a:lstStyle/>
          <a:p>
            <a:r>
              <a:rPr lang="en-US" dirty="0" smtClean="0">
                <a:sym typeface="Huawei Sans" panose="020C0503030203020204" pitchFamily="34" charset="0"/>
              </a:rPr>
              <a:t>Link State Routing Protocol: LSA Flooding</a:t>
            </a:r>
            <a:endParaRPr lang="en-US" dirty="0">
              <a:sym typeface="Huawei Sans" panose="020C0503030203020204" pitchFamily="34" charset="0"/>
            </a:endParaRPr>
          </a:p>
        </p:txBody>
      </p:sp>
      <p:sp>
        <p:nvSpPr>
          <p:cNvPr id="69" name="对话气泡: 矩形 68">
            <a:extLst>
              <a:ext uri="{FF2B5EF4-FFF2-40B4-BE49-F238E27FC236}">
                <a16:creationId xmlns:a16="http://schemas.microsoft.com/office/drawing/2014/main" xmlns="" id="{E6D89D4F-E061-4811-B142-74FB634BB4CF}"/>
              </a:ext>
            </a:extLst>
          </p:cNvPr>
          <p:cNvSpPr/>
          <p:nvPr/>
        </p:nvSpPr>
        <p:spPr>
          <a:xfrm>
            <a:off x="7758412" y="3015250"/>
            <a:ext cx="3619079" cy="1343442"/>
          </a:xfrm>
          <a:prstGeom prst="wedgeRectCallout">
            <a:avLst>
              <a:gd name="adj1" fmla="val -56076"/>
              <a:gd name="adj2" fmla="val 35624"/>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ctr">
              <a:spcBef>
                <a:spcPct val="0"/>
              </a:spcBef>
              <a:spcAft>
                <a:spcPct val="0"/>
              </a:spcAft>
            </a:pPr>
            <a:endParaRPr lang="en-US" altLang="zh-CN" sz="14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6" name="文本框 65">
            <a:extLst>
              <a:ext uri="{FF2B5EF4-FFF2-40B4-BE49-F238E27FC236}">
                <a16:creationId xmlns:a16="http://schemas.microsoft.com/office/drawing/2014/main" xmlns="" id="{C7E27F8A-9991-4A7E-A58D-E4611DE92F43}"/>
              </a:ext>
            </a:extLst>
          </p:cNvPr>
          <p:cNvSpPr txBox="1"/>
          <p:nvPr/>
        </p:nvSpPr>
        <p:spPr>
          <a:xfrm>
            <a:off x="7759839" y="2987782"/>
            <a:ext cx="3705331" cy="1384995"/>
          </a:xfrm>
          <a:prstGeom prst="rect">
            <a:avLst/>
          </a:prstGeom>
          <a:noFill/>
        </p:spPr>
        <p:txBody>
          <a:bodyPr wrap="square" rtlCol="0">
            <a:spAutoFit/>
          </a:bodyPr>
          <a:lstStyle/>
          <a:p>
            <a:pPr marL="285750" indent="-285750" fontAlgn="ctr">
              <a:lnSpc>
                <a:spcPct val="12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Advertise LSAs to describe link status information.</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2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An LSA describes the status of a router interface, such as the cost of the interface and the connected object.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1" name="组合 70">
            <a:extLst>
              <a:ext uri="{FF2B5EF4-FFF2-40B4-BE49-F238E27FC236}">
                <a16:creationId xmlns:a16="http://schemas.microsoft.com/office/drawing/2014/main" xmlns="" id="{6839DD47-9E0F-457C-9D58-D07EF4A541BE}"/>
              </a:ext>
            </a:extLst>
          </p:cNvPr>
          <p:cNvGrpSpPr/>
          <p:nvPr/>
        </p:nvGrpSpPr>
        <p:grpSpPr>
          <a:xfrm>
            <a:off x="3912352" y="2965511"/>
            <a:ext cx="595902" cy="3105869"/>
            <a:chOff x="5642527" y="3219690"/>
            <a:chExt cx="595902" cy="3105869"/>
          </a:xfrm>
        </p:grpSpPr>
        <p:pic>
          <p:nvPicPr>
            <p:cNvPr id="93" name="图片 92">
              <a:extLst>
                <a:ext uri="{FF2B5EF4-FFF2-40B4-BE49-F238E27FC236}">
                  <a16:creationId xmlns:a16="http://schemas.microsoft.com/office/drawing/2014/main" xmlns="" id="{393C3298-745D-43C4-8F66-390454BDD4C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42527" y="3219690"/>
              <a:ext cx="540000" cy="442800"/>
            </a:xfrm>
            <a:prstGeom prst="rect">
              <a:avLst/>
            </a:prstGeom>
          </p:spPr>
        </p:pic>
        <p:sp>
          <p:nvSpPr>
            <p:cNvPr id="94" name="文本框 93">
              <a:extLst>
                <a:ext uri="{FF2B5EF4-FFF2-40B4-BE49-F238E27FC236}">
                  <a16:creationId xmlns:a16="http://schemas.microsoft.com/office/drawing/2014/main" xmlns="" id="{9FD6395D-A7AA-47FD-B827-2A63AA59C56E}"/>
                </a:ext>
              </a:extLst>
            </p:cNvPr>
            <p:cNvSpPr txBox="1"/>
            <p:nvPr/>
          </p:nvSpPr>
          <p:spPr>
            <a:xfrm>
              <a:off x="5698429" y="3680732"/>
              <a:ext cx="540000"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5" name="图片 94">
              <a:extLst>
                <a:ext uri="{FF2B5EF4-FFF2-40B4-BE49-F238E27FC236}">
                  <a16:creationId xmlns:a16="http://schemas.microsoft.com/office/drawing/2014/main" xmlns="" id="{D7AB5AB4-B857-4F52-9069-2EA2F18039B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42527" y="5576744"/>
              <a:ext cx="540000" cy="442800"/>
            </a:xfrm>
            <a:prstGeom prst="rect">
              <a:avLst/>
            </a:prstGeom>
          </p:spPr>
        </p:pic>
        <p:sp>
          <p:nvSpPr>
            <p:cNvPr id="96" name="文本框 95">
              <a:extLst>
                <a:ext uri="{FF2B5EF4-FFF2-40B4-BE49-F238E27FC236}">
                  <a16:creationId xmlns:a16="http://schemas.microsoft.com/office/drawing/2014/main" xmlns="" id="{A0840F79-9DA3-4746-878B-853536465C1C}"/>
                </a:ext>
              </a:extLst>
            </p:cNvPr>
            <p:cNvSpPr txBox="1"/>
            <p:nvPr/>
          </p:nvSpPr>
          <p:spPr>
            <a:xfrm>
              <a:off x="5695409" y="5987005"/>
              <a:ext cx="540000"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73" name="直接箭头连接符 72">
            <a:extLst>
              <a:ext uri="{FF2B5EF4-FFF2-40B4-BE49-F238E27FC236}">
                <a16:creationId xmlns:a16="http://schemas.microsoft.com/office/drawing/2014/main" xmlns="" id="{9ADF33F5-7285-4002-87DB-25F32D463CC4}"/>
              </a:ext>
            </a:extLst>
          </p:cNvPr>
          <p:cNvCxnSpPr>
            <a:cxnSpLocks/>
          </p:cNvCxnSpPr>
          <p:nvPr/>
        </p:nvCxnSpPr>
        <p:spPr>
          <a:xfrm flipV="1">
            <a:off x="1535714" y="3077880"/>
            <a:ext cx="2072206" cy="890340"/>
          </a:xfrm>
          <a:prstGeom prst="straightConnector1">
            <a:avLst/>
          </a:prstGeom>
          <a:ln w="2540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74" name="图片 73">
            <a:extLst>
              <a:ext uri="{FF2B5EF4-FFF2-40B4-BE49-F238E27FC236}">
                <a16:creationId xmlns:a16="http://schemas.microsoft.com/office/drawing/2014/main" xmlns="" id="{CBF42D8D-F721-4259-8DC0-E00C8B9195C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0454" y="4049018"/>
            <a:ext cx="540000" cy="442800"/>
          </a:xfrm>
          <a:prstGeom prst="rect">
            <a:avLst/>
          </a:prstGeom>
        </p:spPr>
      </p:pic>
      <p:pic>
        <p:nvPicPr>
          <p:cNvPr id="75" name="图片 74">
            <a:extLst>
              <a:ext uri="{FF2B5EF4-FFF2-40B4-BE49-F238E27FC236}">
                <a16:creationId xmlns:a16="http://schemas.microsoft.com/office/drawing/2014/main" xmlns="" id="{13F4B31A-5A02-496D-8584-6B0554A798A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010152" y="4049018"/>
            <a:ext cx="540000" cy="442800"/>
          </a:xfrm>
          <a:prstGeom prst="rect">
            <a:avLst/>
          </a:prstGeom>
        </p:spPr>
      </p:pic>
      <p:cxnSp>
        <p:nvCxnSpPr>
          <p:cNvPr id="76" name="直接连接符 75">
            <a:extLst>
              <a:ext uri="{FF2B5EF4-FFF2-40B4-BE49-F238E27FC236}">
                <a16:creationId xmlns:a16="http://schemas.microsoft.com/office/drawing/2014/main" xmlns="" id="{43F7B9DE-FC83-4AF7-8FD7-FFF61635739E}"/>
              </a:ext>
            </a:extLst>
          </p:cNvPr>
          <p:cNvCxnSpPr>
            <a:cxnSpLocks/>
            <a:stCxn id="93" idx="1"/>
            <a:endCxn id="74" idx="3"/>
          </p:cNvCxnSpPr>
          <p:nvPr/>
        </p:nvCxnSpPr>
        <p:spPr>
          <a:xfrm flipH="1">
            <a:off x="1410454" y="3186911"/>
            <a:ext cx="2501898" cy="1083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29F27A05-C72D-4D30-A91A-166754BB8565}"/>
              </a:ext>
            </a:extLst>
          </p:cNvPr>
          <p:cNvCxnSpPr>
            <a:cxnSpLocks/>
            <a:stCxn id="75" idx="1"/>
            <a:endCxn id="93" idx="3"/>
          </p:cNvCxnSpPr>
          <p:nvPr/>
        </p:nvCxnSpPr>
        <p:spPr>
          <a:xfrm flipH="1" flipV="1">
            <a:off x="4452352" y="3186911"/>
            <a:ext cx="2557800" cy="1083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BD8C04C4-EB27-4771-9FD7-D5448D8DEA69}"/>
              </a:ext>
            </a:extLst>
          </p:cNvPr>
          <p:cNvCxnSpPr>
            <a:cxnSpLocks/>
            <a:stCxn id="95" idx="1"/>
            <a:endCxn id="74" idx="3"/>
          </p:cNvCxnSpPr>
          <p:nvPr/>
        </p:nvCxnSpPr>
        <p:spPr>
          <a:xfrm flipH="1" flipV="1">
            <a:off x="1410454" y="4270418"/>
            <a:ext cx="2501898" cy="12735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619E7291-A1AA-40CA-B2F3-FFAA7D2829FB}"/>
              </a:ext>
            </a:extLst>
          </p:cNvPr>
          <p:cNvCxnSpPr>
            <a:cxnSpLocks/>
            <a:stCxn id="75" idx="1"/>
            <a:endCxn id="95" idx="3"/>
          </p:cNvCxnSpPr>
          <p:nvPr/>
        </p:nvCxnSpPr>
        <p:spPr>
          <a:xfrm flipH="1">
            <a:off x="4452352" y="4270418"/>
            <a:ext cx="2557800" cy="12735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0" name="文本框 79">
            <a:extLst>
              <a:ext uri="{FF2B5EF4-FFF2-40B4-BE49-F238E27FC236}">
                <a16:creationId xmlns:a16="http://schemas.microsoft.com/office/drawing/2014/main" xmlns="" id="{9BC0BC3A-8E7B-4AFB-869D-D95A849EE915}"/>
              </a:ext>
            </a:extLst>
          </p:cNvPr>
          <p:cNvSpPr txBox="1"/>
          <p:nvPr/>
        </p:nvSpPr>
        <p:spPr>
          <a:xfrm>
            <a:off x="933084" y="4579500"/>
            <a:ext cx="540000"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80">
            <a:extLst>
              <a:ext uri="{FF2B5EF4-FFF2-40B4-BE49-F238E27FC236}">
                <a16:creationId xmlns:a16="http://schemas.microsoft.com/office/drawing/2014/main" xmlns="" id="{797D5C1E-DDF4-4E4B-AD05-96A55B501B27}"/>
              </a:ext>
            </a:extLst>
          </p:cNvPr>
          <p:cNvSpPr txBox="1"/>
          <p:nvPr/>
        </p:nvSpPr>
        <p:spPr>
          <a:xfrm>
            <a:off x="7021142" y="4568637"/>
            <a:ext cx="540000"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2" name="直接箭头连接符 81">
            <a:extLst>
              <a:ext uri="{FF2B5EF4-FFF2-40B4-BE49-F238E27FC236}">
                <a16:creationId xmlns:a16="http://schemas.microsoft.com/office/drawing/2014/main" xmlns="" id="{B9D4E7F4-4D11-42B1-9C1A-096A86A035CA}"/>
              </a:ext>
            </a:extLst>
          </p:cNvPr>
          <p:cNvCxnSpPr>
            <a:cxnSpLocks/>
          </p:cNvCxnSpPr>
          <p:nvPr/>
        </p:nvCxnSpPr>
        <p:spPr>
          <a:xfrm>
            <a:off x="4642103" y="3015250"/>
            <a:ext cx="2317945" cy="941552"/>
          </a:xfrm>
          <a:prstGeom prst="straightConnector1">
            <a:avLst/>
          </a:prstGeom>
          <a:ln w="2540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3" name="直接箭头连接符 82">
            <a:extLst>
              <a:ext uri="{FF2B5EF4-FFF2-40B4-BE49-F238E27FC236}">
                <a16:creationId xmlns:a16="http://schemas.microsoft.com/office/drawing/2014/main" xmlns="" id="{C6793652-378F-4549-9BD0-21580601A558}"/>
              </a:ext>
            </a:extLst>
          </p:cNvPr>
          <p:cNvCxnSpPr>
            <a:cxnSpLocks/>
          </p:cNvCxnSpPr>
          <p:nvPr/>
        </p:nvCxnSpPr>
        <p:spPr>
          <a:xfrm flipV="1">
            <a:off x="4745868" y="4613359"/>
            <a:ext cx="2072206" cy="1034392"/>
          </a:xfrm>
          <a:prstGeom prst="straightConnector1">
            <a:avLst/>
          </a:prstGeom>
          <a:ln w="2540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4" name="直接箭头连接符 83">
            <a:extLst>
              <a:ext uri="{FF2B5EF4-FFF2-40B4-BE49-F238E27FC236}">
                <a16:creationId xmlns:a16="http://schemas.microsoft.com/office/drawing/2014/main" xmlns="" id="{0E48154C-B9E5-4747-AAD0-284F4925F6E2}"/>
              </a:ext>
            </a:extLst>
          </p:cNvPr>
          <p:cNvCxnSpPr>
            <a:cxnSpLocks/>
          </p:cNvCxnSpPr>
          <p:nvPr/>
        </p:nvCxnSpPr>
        <p:spPr>
          <a:xfrm>
            <a:off x="1522319" y="4643793"/>
            <a:ext cx="2041061" cy="1046765"/>
          </a:xfrm>
          <a:prstGeom prst="straightConnector1">
            <a:avLst/>
          </a:prstGeom>
          <a:ln w="2540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5" name="文本框 84">
            <a:extLst>
              <a:ext uri="{FF2B5EF4-FFF2-40B4-BE49-F238E27FC236}">
                <a16:creationId xmlns:a16="http://schemas.microsoft.com/office/drawing/2014/main" xmlns="" id="{097E55DE-7FCF-4952-9661-381738D3800F}"/>
              </a:ext>
            </a:extLst>
          </p:cNvPr>
          <p:cNvSpPr txBox="1"/>
          <p:nvPr/>
        </p:nvSpPr>
        <p:spPr>
          <a:xfrm>
            <a:off x="2098409" y="3129579"/>
            <a:ext cx="958366" cy="338554"/>
          </a:xfrm>
          <a:prstGeom prst="rect">
            <a:avLst/>
          </a:prstGeom>
          <a:noFill/>
        </p:spPr>
        <p:txBody>
          <a:bodyPr wrap="square" rtlCol="0">
            <a:spAutoFit/>
          </a:bodyPr>
          <a:lstStyle/>
          <a:p>
            <a:pPr fontAlgn="ctr"/>
            <a:r>
              <a:rPr lang="en-US" sz="16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LSA</a:t>
            </a:r>
            <a:endParaRPr lang="en-US" altLang="zh-CN"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a:extLst>
              <a:ext uri="{FF2B5EF4-FFF2-40B4-BE49-F238E27FC236}">
                <a16:creationId xmlns:a16="http://schemas.microsoft.com/office/drawing/2014/main" xmlns="" id="{EE4ABCE6-D9D5-44B1-A83E-A42289935062}"/>
              </a:ext>
            </a:extLst>
          </p:cNvPr>
          <p:cNvSpPr txBox="1"/>
          <p:nvPr/>
        </p:nvSpPr>
        <p:spPr>
          <a:xfrm>
            <a:off x="5781971" y="3129579"/>
            <a:ext cx="958366" cy="338554"/>
          </a:xfrm>
          <a:prstGeom prst="rect">
            <a:avLst/>
          </a:prstGeom>
          <a:noFill/>
        </p:spPr>
        <p:txBody>
          <a:bodyPr wrap="square" rtlCol="0">
            <a:spAutoFit/>
          </a:bodyPr>
          <a:lstStyle/>
          <a:p>
            <a:pPr fontAlgn="ctr"/>
            <a:r>
              <a:rPr lang="en-US" sz="16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LSA</a:t>
            </a:r>
            <a:endParaRPr lang="en-US" altLang="zh-CN"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a:extLst>
              <a:ext uri="{FF2B5EF4-FFF2-40B4-BE49-F238E27FC236}">
                <a16:creationId xmlns:a16="http://schemas.microsoft.com/office/drawing/2014/main" xmlns="" id="{30315CDB-5995-4C91-80E3-D16D72976C5A}"/>
              </a:ext>
            </a:extLst>
          </p:cNvPr>
          <p:cNvSpPr txBox="1"/>
          <p:nvPr/>
        </p:nvSpPr>
        <p:spPr>
          <a:xfrm>
            <a:off x="2098409" y="5248313"/>
            <a:ext cx="958366" cy="338554"/>
          </a:xfrm>
          <a:prstGeom prst="rect">
            <a:avLst/>
          </a:prstGeom>
          <a:noFill/>
        </p:spPr>
        <p:txBody>
          <a:bodyPr wrap="square" rtlCol="0">
            <a:spAutoFit/>
          </a:bodyPr>
          <a:lstStyle/>
          <a:p>
            <a:pPr fontAlgn="ctr"/>
            <a:r>
              <a:rPr lang="en-US" sz="16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LSA</a:t>
            </a:r>
            <a:endParaRPr lang="en-US" altLang="zh-CN"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a:extLst>
              <a:ext uri="{FF2B5EF4-FFF2-40B4-BE49-F238E27FC236}">
                <a16:creationId xmlns:a16="http://schemas.microsoft.com/office/drawing/2014/main" xmlns="" id="{97464D94-AE15-46B6-8EE7-D05699FB83A1}"/>
              </a:ext>
            </a:extLst>
          </p:cNvPr>
          <p:cNvSpPr txBox="1"/>
          <p:nvPr/>
        </p:nvSpPr>
        <p:spPr>
          <a:xfrm>
            <a:off x="5781971" y="5248313"/>
            <a:ext cx="958366" cy="338554"/>
          </a:xfrm>
          <a:prstGeom prst="rect">
            <a:avLst/>
          </a:prstGeom>
          <a:noFill/>
        </p:spPr>
        <p:txBody>
          <a:bodyPr wrap="square" rtlCol="0">
            <a:spAutoFit/>
          </a:bodyPr>
          <a:lstStyle/>
          <a:p>
            <a:pPr fontAlgn="ctr"/>
            <a:r>
              <a:rPr lang="en-US" sz="16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LSA</a:t>
            </a:r>
            <a:endParaRPr lang="en-US" altLang="zh-CN"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a:extLst>
              <a:ext uri="{FF2B5EF4-FFF2-40B4-BE49-F238E27FC236}">
                <a16:creationId xmlns:a16="http://schemas.microsoft.com/office/drawing/2014/main" xmlns="" id="{F7BF83C7-C57C-44B9-9C07-DEC3C567B392}"/>
              </a:ext>
            </a:extLst>
          </p:cNvPr>
          <p:cNvSpPr txBox="1"/>
          <p:nvPr/>
        </p:nvSpPr>
        <p:spPr>
          <a:xfrm rot="20260451">
            <a:off x="2554124" y="3620414"/>
            <a:ext cx="958366" cy="338554"/>
          </a:xfrm>
          <a:prstGeom prst="rect">
            <a:avLst/>
          </a:prstGeom>
          <a:noFill/>
        </p:spPr>
        <p:txBody>
          <a:bodyPr wrap="squar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100M</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a:extLst>
              <a:ext uri="{FF2B5EF4-FFF2-40B4-BE49-F238E27FC236}">
                <a16:creationId xmlns:a16="http://schemas.microsoft.com/office/drawing/2014/main" xmlns="" id="{E7264E39-0F62-48F9-9F75-4364DD1A2DA2}"/>
              </a:ext>
            </a:extLst>
          </p:cNvPr>
          <p:cNvSpPr txBox="1"/>
          <p:nvPr/>
        </p:nvSpPr>
        <p:spPr>
          <a:xfrm rot="19958812">
            <a:off x="5071800" y="4572245"/>
            <a:ext cx="958366" cy="338554"/>
          </a:xfrm>
          <a:prstGeom prst="rect">
            <a:avLst/>
          </a:prstGeom>
          <a:noFill/>
        </p:spPr>
        <p:txBody>
          <a:bodyPr wrap="squar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1000M</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a:extLst>
              <a:ext uri="{FF2B5EF4-FFF2-40B4-BE49-F238E27FC236}">
                <a16:creationId xmlns:a16="http://schemas.microsoft.com/office/drawing/2014/main" xmlns="" id="{E965D7ED-1BFF-4D73-8A78-34FAA30CE6D9}"/>
              </a:ext>
            </a:extLst>
          </p:cNvPr>
          <p:cNvSpPr txBox="1"/>
          <p:nvPr/>
        </p:nvSpPr>
        <p:spPr>
          <a:xfrm rot="1354857">
            <a:off x="4907436" y="3631863"/>
            <a:ext cx="958366" cy="338554"/>
          </a:xfrm>
          <a:prstGeom prst="rect">
            <a:avLst/>
          </a:prstGeom>
          <a:noFill/>
        </p:spPr>
        <p:txBody>
          <a:bodyPr wrap="squar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1.544M</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a:extLst>
              <a:ext uri="{FF2B5EF4-FFF2-40B4-BE49-F238E27FC236}">
                <a16:creationId xmlns:a16="http://schemas.microsoft.com/office/drawing/2014/main" xmlns="" id="{B6E01695-36D9-4693-A704-234E7A36A7C5}"/>
              </a:ext>
            </a:extLst>
          </p:cNvPr>
          <p:cNvSpPr txBox="1"/>
          <p:nvPr/>
        </p:nvSpPr>
        <p:spPr>
          <a:xfrm rot="1514838">
            <a:off x="2484940" y="4661050"/>
            <a:ext cx="958366" cy="338554"/>
          </a:xfrm>
          <a:prstGeom prst="rect">
            <a:avLst/>
          </a:prstGeom>
          <a:noFill/>
        </p:spPr>
        <p:txBody>
          <a:bodyPr wrap="squar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100M</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a:extLst>
              <a:ext uri="{FF2B5EF4-FFF2-40B4-BE49-F238E27FC236}">
                <a16:creationId xmlns:a16="http://schemas.microsoft.com/office/drawing/2014/main" xmlns="" id="{E7264E39-0F62-48F9-9F75-4364DD1A2DA2}"/>
              </a:ext>
            </a:extLst>
          </p:cNvPr>
          <p:cNvSpPr txBox="1"/>
          <p:nvPr/>
        </p:nvSpPr>
        <p:spPr>
          <a:xfrm>
            <a:off x="6992764" y="6064647"/>
            <a:ext cx="958366" cy="338554"/>
          </a:xfrm>
          <a:prstGeom prst="rect">
            <a:avLst/>
          </a:prstGeom>
          <a:noFill/>
        </p:spPr>
        <p:txBody>
          <a:bodyPr wrap="squar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622433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圆角矩形 75"/>
          <p:cNvSpPr/>
          <p:nvPr/>
        </p:nvSpPr>
        <p:spPr>
          <a:xfrm>
            <a:off x="688167" y="2367793"/>
            <a:ext cx="7011835" cy="4013957"/>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对话气泡: 矩形 68">
            <a:extLst>
              <a:ext uri="{FF2B5EF4-FFF2-40B4-BE49-F238E27FC236}">
                <a16:creationId xmlns:a16="http://schemas.microsoft.com/office/drawing/2014/main" xmlns="" id="{E6D89D4F-E061-4811-B142-74FB634BB4CF}"/>
              </a:ext>
            </a:extLst>
          </p:cNvPr>
          <p:cNvSpPr/>
          <p:nvPr/>
        </p:nvSpPr>
        <p:spPr>
          <a:xfrm>
            <a:off x="7862849" y="2624029"/>
            <a:ext cx="3619079" cy="1182528"/>
          </a:xfrm>
          <a:prstGeom prst="wedgeRectCallout">
            <a:avLst>
              <a:gd name="adj1" fmla="val -55813"/>
              <a:gd name="adj2" fmla="val 30689"/>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ctr">
              <a:spcBef>
                <a:spcPct val="0"/>
              </a:spcBef>
              <a:spcAft>
                <a:spcPct val="0"/>
              </a:spcAft>
            </a:pP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 name="文本占位符 15"/>
          <p:cNvSpPr>
            <a:spLocks noGrp="1"/>
          </p:cNvSpPr>
          <p:nvPr>
            <p:ph type="body" sz="quarter" idx="10"/>
          </p:nvPr>
        </p:nvSpPr>
        <p:spPr>
          <a:xfrm>
            <a:off x="451877" y="1242453"/>
            <a:ext cx="11306175" cy="829691"/>
          </a:xfrm>
        </p:spPr>
        <p:txBody>
          <a:bodyPr/>
          <a:lstStyle/>
          <a:p>
            <a:pPr marL="0" indent="0">
              <a:buNone/>
            </a:pPr>
            <a:r>
              <a:rPr lang="en-US" altLang="zh-CN" sz="1800" dirty="0" smtClean="0"/>
              <a:t>Each router generates LSAs and adds the received LSAs to its own link state database (LSDB). Routers parse the LSAs stored in their LSDBs to obtain the network topology.</a:t>
            </a:r>
          </a:p>
          <a:p>
            <a:endParaRPr lang="zh-CN" altLang="en-US" sz="1800" dirty="0"/>
          </a:p>
        </p:txBody>
      </p:sp>
      <p:sp>
        <p:nvSpPr>
          <p:cNvPr id="2" name="标题 1">
            <a:extLst>
              <a:ext uri="{FF2B5EF4-FFF2-40B4-BE49-F238E27FC236}">
                <a16:creationId xmlns:a16="http://schemas.microsoft.com/office/drawing/2014/main" xmlns="" id="{3D0A7517-4E72-40D7-9DB3-CBA4D0A283C8}"/>
              </a:ext>
            </a:extLst>
          </p:cNvPr>
          <p:cNvSpPr>
            <a:spLocks noGrp="1"/>
          </p:cNvSpPr>
          <p:nvPr>
            <p:ph type="title"/>
          </p:nvPr>
        </p:nvSpPr>
        <p:spPr/>
        <p:txBody>
          <a:bodyPr/>
          <a:lstStyle/>
          <a:p>
            <a:r>
              <a:rPr lang="en-US" dirty="0" smtClean="0">
                <a:sym typeface="Huawei Sans" panose="020C0503030203020204" pitchFamily="34" charset="0"/>
              </a:rPr>
              <a:t>Link State Routing Protocol: LSDB Maintenance</a:t>
            </a:r>
            <a:endParaRPr lang="en-US" altLang="zh-CN" dirty="0">
              <a:sym typeface="Huawei Sans" panose="020C0503030203020204" pitchFamily="34" charset="0"/>
            </a:endParaRPr>
          </a:p>
        </p:txBody>
      </p:sp>
      <p:grpSp>
        <p:nvGrpSpPr>
          <p:cNvPr id="68" name="组合 67">
            <a:extLst>
              <a:ext uri="{FF2B5EF4-FFF2-40B4-BE49-F238E27FC236}">
                <a16:creationId xmlns:a16="http://schemas.microsoft.com/office/drawing/2014/main" xmlns="" id="{BFFC9AC8-19A4-4F13-9AFE-EE9102017934}"/>
              </a:ext>
            </a:extLst>
          </p:cNvPr>
          <p:cNvGrpSpPr/>
          <p:nvPr/>
        </p:nvGrpSpPr>
        <p:grpSpPr>
          <a:xfrm>
            <a:off x="870454" y="2965511"/>
            <a:ext cx="6690688" cy="3105869"/>
            <a:chOff x="2686304" y="3319898"/>
            <a:chExt cx="6690688" cy="3105869"/>
          </a:xfrm>
        </p:grpSpPr>
        <p:grpSp>
          <p:nvGrpSpPr>
            <p:cNvPr id="48" name="组合 47">
              <a:extLst>
                <a:ext uri="{FF2B5EF4-FFF2-40B4-BE49-F238E27FC236}">
                  <a16:creationId xmlns:a16="http://schemas.microsoft.com/office/drawing/2014/main" xmlns="" id="{8375629C-45FA-41AB-879A-C7B2CEA103FD}"/>
                </a:ext>
              </a:extLst>
            </p:cNvPr>
            <p:cNvGrpSpPr/>
            <p:nvPr/>
          </p:nvGrpSpPr>
          <p:grpSpPr>
            <a:xfrm>
              <a:off x="5728202" y="3319898"/>
              <a:ext cx="595902" cy="3105869"/>
              <a:chOff x="5642527" y="3219690"/>
              <a:chExt cx="595902" cy="3105869"/>
            </a:xfrm>
          </p:grpSpPr>
          <p:pic>
            <p:nvPicPr>
              <p:cNvPr id="6" name="图片 5">
                <a:extLst>
                  <a:ext uri="{FF2B5EF4-FFF2-40B4-BE49-F238E27FC236}">
                    <a16:creationId xmlns:a16="http://schemas.microsoft.com/office/drawing/2014/main" xmlns="" id="{D7CDE09C-371B-4E89-875C-68E769622B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42527" y="3219690"/>
                <a:ext cx="540000" cy="442800"/>
              </a:xfrm>
              <a:prstGeom prst="rect">
                <a:avLst/>
              </a:prstGeom>
            </p:spPr>
          </p:pic>
          <p:sp>
            <p:nvSpPr>
              <p:cNvPr id="13" name="文本框 12">
                <a:extLst>
                  <a:ext uri="{FF2B5EF4-FFF2-40B4-BE49-F238E27FC236}">
                    <a16:creationId xmlns:a16="http://schemas.microsoft.com/office/drawing/2014/main" xmlns="" id="{F15DF069-3A8C-4489-9BAE-D7A93CF7FA80}"/>
                  </a:ext>
                </a:extLst>
              </p:cNvPr>
              <p:cNvSpPr txBox="1"/>
              <p:nvPr/>
            </p:nvSpPr>
            <p:spPr>
              <a:xfrm>
                <a:off x="5698429" y="3680732"/>
                <a:ext cx="540000"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1" name="图片 30">
                <a:extLst>
                  <a:ext uri="{FF2B5EF4-FFF2-40B4-BE49-F238E27FC236}">
                    <a16:creationId xmlns:a16="http://schemas.microsoft.com/office/drawing/2014/main" xmlns="" id="{B4449D26-6555-499B-AB0B-EBE6E66D250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42527" y="5576744"/>
                <a:ext cx="540000" cy="442800"/>
              </a:xfrm>
              <a:prstGeom prst="rect">
                <a:avLst/>
              </a:prstGeom>
            </p:spPr>
          </p:pic>
          <p:sp>
            <p:nvSpPr>
              <p:cNvPr id="38" name="文本框 37">
                <a:extLst>
                  <a:ext uri="{FF2B5EF4-FFF2-40B4-BE49-F238E27FC236}">
                    <a16:creationId xmlns:a16="http://schemas.microsoft.com/office/drawing/2014/main" xmlns="" id="{17EFDAB0-917D-4C4F-849A-249F96C4DA14}"/>
                  </a:ext>
                </a:extLst>
              </p:cNvPr>
              <p:cNvSpPr txBox="1"/>
              <p:nvPr/>
            </p:nvSpPr>
            <p:spPr>
              <a:xfrm>
                <a:off x="5695409" y="5987005"/>
                <a:ext cx="540000"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7" name="组合 66">
              <a:extLst>
                <a:ext uri="{FF2B5EF4-FFF2-40B4-BE49-F238E27FC236}">
                  <a16:creationId xmlns:a16="http://schemas.microsoft.com/office/drawing/2014/main" xmlns="" id="{0CE898FE-E0D4-42CE-BDCB-C293E6C9D139}"/>
                </a:ext>
              </a:extLst>
            </p:cNvPr>
            <p:cNvGrpSpPr/>
            <p:nvPr/>
          </p:nvGrpSpPr>
          <p:grpSpPr>
            <a:xfrm>
              <a:off x="2686304" y="3369637"/>
              <a:ext cx="6690688" cy="2675308"/>
              <a:chOff x="2686304" y="3369637"/>
              <a:chExt cx="6690688" cy="2675308"/>
            </a:xfrm>
          </p:grpSpPr>
          <p:cxnSp>
            <p:nvCxnSpPr>
              <p:cNvPr id="4" name="直接箭头连接符 3">
                <a:extLst>
                  <a:ext uri="{FF2B5EF4-FFF2-40B4-BE49-F238E27FC236}">
                    <a16:creationId xmlns:a16="http://schemas.microsoft.com/office/drawing/2014/main" xmlns="" id="{E7638B01-3A80-4BD4-ACFD-967A8A75383A}"/>
                  </a:ext>
                </a:extLst>
              </p:cNvPr>
              <p:cNvCxnSpPr>
                <a:cxnSpLocks/>
              </p:cNvCxnSpPr>
              <p:nvPr/>
            </p:nvCxnSpPr>
            <p:spPr>
              <a:xfrm flipV="1">
                <a:off x="3351564" y="3432267"/>
                <a:ext cx="2072206" cy="890340"/>
              </a:xfrm>
              <a:prstGeom prst="straightConnector1">
                <a:avLst/>
              </a:prstGeom>
              <a:ln w="2540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5" name="图片 4">
                <a:extLst>
                  <a:ext uri="{FF2B5EF4-FFF2-40B4-BE49-F238E27FC236}">
                    <a16:creationId xmlns:a16="http://schemas.microsoft.com/office/drawing/2014/main" xmlns="" id="{E2C6EBBD-2E4E-4529-8E0D-AEBB052C7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686304" y="4403405"/>
                <a:ext cx="540000" cy="442800"/>
              </a:xfrm>
              <a:prstGeom prst="rect">
                <a:avLst/>
              </a:prstGeom>
            </p:spPr>
          </p:pic>
          <p:pic>
            <p:nvPicPr>
              <p:cNvPr id="7" name="图片 6">
                <a:extLst>
                  <a:ext uri="{FF2B5EF4-FFF2-40B4-BE49-F238E27FC236}">
                    <a16:creationId xmlns:a16="http://schemas.microsoft.com/office/drawing/2014/main" xmlns="" id="{8926C67A-7165-4B4C-AF1C-51DB60DAB06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826002" y="4403405"/>
                <a:ext cx="540000" cy="442800"/>
              </a:xfrm>
              <a:prstGeom prst="rect">
                <a:avLst/>
              </a:prstGeom>
            </p:spPr>
          </p:pic>
          <p:cxnSp>
            <p:nvCxnSpPr>
              <p:cNvPr id="8" name="直接连接符 7">
                <a:extLst>
                  <a:ext uri="{FF2B5EF4-FFF2-40B4-BE49-F238E27FC236}">
                    <a16:creationId xmlns:a16="http://schemas.microsoft.com/office/drawing/2014/main" xmlns="" id="{1893F547-5CA0-4F2B-8CDB-74D1C75B3AA5}"/>
                  </a:ext>
                </a:extLst>
              </p:cNvPr>
              <p:cNvCxnSpPr>
                <a:cxnSpLocks/>
                <a:stCxn id="6" idx="1"/>
                <a:endCxn id="5" idx="3"/>
              </p:cNvCxnSpPr>
              <p:nvPr/>
            </p:nvCxnSpPr>
            <p:spPr>
              <a:xfrm flipH="1">
                <a:off x="3226304" y="3541298"/>
                <a:ext cx="2501898" cy="1083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7AC81503-2438-488E-AFBC-4BAD13F55571}"/>
                  </a:ext>
                </a:extLst>
              </p:cNvPr>
              <p:cNvCxnSpPr>
                <a:cxnSpLocks/>
                <a:stCxn id="7" idx="1"/>
                <a:endCxn id="6" idx="3"/>
              </p:cNvCxnSpPr>
              <p:nvPr/>
            </p:nvCxnSpPr>
            <p:spPr>
              <a:xfrm flipH="1" flipV="1">
                <a:off x="6268202" y="3541298"/>
                <a:ext cx="2557800" cy="1083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1409FD4B-8224-4A02-96F0-20818D56001A}"/>
                  </a:ext>
                </a:extLst>
              </p:cNvPr>
              <p:cNvCxnSpPr>
                <a:cxnSpLocks/>
                <a:stCxn id="31" idx="1"/>
                <a:endCxn id="5" idx="3"/>
              </p:cNvCxnSpPr>
              <p:nvPr/>
            </p:nvCxnSpPr>
            <p:spPr>
              <a:xfrm flipH="1" flipV="1">
                <a:off x="3226304" y="4624805"/>
                <a:ext cx="2501898" cy="12735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BBFB2BF5-9CF0-4EC7-B840-B9D46BE2A3A8}"/>
                  </a:ext>
                </a:extLst>
              </p:cNvPr>
              <p:cNvCxnSpPr>
                <a:cxnSpLocks/>
                <a:stCxn id="7" idx="1"/>
                <a:endCxn id="31" idx="3"/>
              </p:cNvCxnSpPr>
              <p:nvPr/>
            </p:nvCxnSpPr>
            <p:spPr>
              <a:xfrm flipH="1">
                <a:off x="6268202" y="4624805"/>
                <a:ext cx="2557800" cy="12735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xmlns="" id="{15947F26-D0D6-46F2-BF72-0FE884444B15}"/>
                  </a:ext>
                </a:extLst>
              </p:cNvPr>
              <p:cNvSpPr txBox="1"/>
              <p:nvPr/>
            </p:nvSpPr>
            <p:spPr>
              <a:xfrm>
                <a:off x="2748934" y="4933887"/>
                <a:ext cx="540000"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a:extLst>
                  <a:ext uri="{FF2B5EF4-FFF2-40B4-BE49-F238E27FC236}">
                    <a16:creationId xmlns:a16="http://schemas.microsoft.com/office/drawing/2014/main" xmlns="" id="{C935E4EB-63B0-44AE-8029-A800A21BB4B7}"/>
                  </a:ext>
                </a:extLst>
              </p:cNvPr>
              <p:cNvSpPr txBox="1"/>
              <p:nvPr/>
            </p:nvSpPr>
            <p:spPr>
              <a:xfrm>
                <a:off x="8836992" y="4923024"/>
                <a:ext cx="540000"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6" name="直接箭头连接符 25">
                <a:extLst>
                  <a:ext uri="{FF2B5EF4-FFF2-40B4-BE49-F238E27FC236}">
                    <a16:creationId xmlns:a16="http://schemas.microsoft.com/office/drawing/2014/main" xmlns="" id="{E2015577-785E-4851-BB61-68C466B95514}"/>
                  </a:ext>
                </a:extLst>
              </p:cNvPr>
              <p:cNvCxnSpPr>
                <a:cxnSpLocks/>
              </p:cNvCxnSpPr>
              <p:nvPr/>
            </p:nvCxnSpPr>
            <p:spPr>
              <a:xfrm>
                <a:off x="6457953" y="3369637"/>
                <a:ext cx="2317945" cy="941552"/>
              </a:xfrm>
              <a:prstGeom prst="straightConnector1">
                <a:avLst/>
              </a:prstGeom>
              <a:ln w="2540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a:extLst>
                  <a:ext uri="{FF2B5EF4-FFF2-40B4-BE49-F238E27FC236}">
                    <a16:creationId xmlns:a16="http://schemas.microsoft.com/office/drawing/2014/main" xmlns="" id="{4E8A5EFD-A2E5-4813-AC80-180A9A81E72A}"/>
                  </a:ext>
                </a:extLst>
              </p:cNvPr>
              <p:cNvCxnSpPr>
                <a:cxnSpLocks/>
              </p:cNvCxnSpPr>
              <p:nvPr/>
            </p:nvCxnSpPr>
            <p:spPr>
              <a:xfrm flipV="1">
                <a:off x="6561718" y="4967746"/>
                <a:ext cx="2072206" cy="1034392"/>
              </a:xfrm>
              <a:prstGeom prst="straightConnector1">
                <a:avLst/>
              </a:prstGeom>
              <a:ln w="2540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a:extLst>
                  <a:ext uri="{FF2B5EF4-FFF2-40B4-BE49-F238E27FC236}">
                    <a16:creationId xmlns:a16="http://schemas.microsoft.com/office/drawing/2014/main" xmlns="" id="{467ABABB-03D0-46A6-BA91-1CE994419019}"/>
                  </a:ext>
                </a:extLst>
              </p:cNvPr>
              <p:cNvCxnSpPr>
                <a:cxnSpLocks/>
              </p:cNvCxnSpPr>
              <p:nvPr/>
            </p:nvCxnSpPr>
            <p:spPr>
              <a:xfrm>
                <a:off x="3338169" y="4998180"/>
                <a:ext cx="2041061" cy="1046765"/>
              </a:xfrm>
              <a:prstGeom prst="straightConnector1">
                <a:avLst/>
              </a:prstGeom>
              <a:ln w="2540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8" name="文本框 57">
                <a:extLst>
                  <a:ext uri="{FF2B5EF4-FFF2-40B4-BE49-F238E27FC236}">
                    <a16:creationId xmlns:a16="http://schemas.microsoft.com/office/drawing/2014/main" xmlns="" id="{5A7D0EBA-88B8-4F3F-B68E-05585F7C83D4}"/>
                  </a:ext>
                </a:extLst>
              </p:cNvPr>
              <p:cNvSpPr txBox="1"/>
              <p:nvPr/>
            </p:nvSpPr>
            <p:spPr>
              <a:xfrm>
                <a:off x="3914259" y="3483966"/>
                <a:ext cx="958366" cy="338554"/>
              </a:xfrm>
              <a:prstGeom prst="rect">
                <a:avLst/>
              </a:prstGeom>
              <a:noFill/>
            </p:spPr>
            <p:txBody>
              <a:bodyPr wrap="square" rtlCol="0">
                <a:spAutoFit/>
              </a:bodyPr>
              <a:lstStyle/>
              <a:p>
                <a:pPr fontAlgn="ctr"/>
                <a:r>
                  <a:rPr lang="en-US" sz="16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LSA</a:t>
                </a:r>
                <a:endParaRPr lang="en-US" altLang="zh-CN"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a:extLst>
                  <a:ext uri="{FF2B5EF4-FFF2-40B4-BE49-F238E27FC236}">
                    <a16:creationId xmlns:a16="http://schemas.microsoft.com/office/drawing/2014/main" xmlns="" id="{25B49E73-C332-40CE-ADE1-CFD15DE3F2C1}"/>
                  </a:ext>
                </a:extLst>
              </p:cNvPr>
              <p:cNvSpPr txBox="1"/>
              <p:nvPr/>
            </p:nvSpPr>
            <p:spPr>
              <a:xfrm>
                <a:off x="7597821" y="3483966"/>
                <a:ext cx="958366" cy="338554"/>
              </a:xfrm>
              <a:prstGeom prst="rect">
                <a:avLst/>
              </a:prstGeom>
              <a:noFill/>
            </p:spPr>
            <p:txBody>
              <a:bodyPr wrap="square" rtlCol="0">
                <a:spAutoFit/>
              </a:bodyPr>
              <a:lstStyle/>
              <a:p>
                <a:pPr fontAlgn="ctr"/>
                <a:r>
                  <a:rPr lang="en-US" sz="16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LSA</a:t>
                </a:r>
                <a:endParaRPr lang="en-US" altLang="zh-CN"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a:extLst>
                  <a:ext uri="{FF2B5EF4-FFF2-40B4-BE49-F238E27FC236}">
                    <a16:creationId xmlns:a16="http://schemas.microsoft.com/office/drawing/2014/main" xmlns="" id="{8FF5C725-33FE-4DCA-9353-8619A43A86EF}"/>
                  </a:ext>
                </a:extLst>
              </p:cNvPr>
              <p:cNvSpPr txBox="1"/>
              <p:nvPr/>
            </p:nvSpPr>
            <p:spPr>
              <a:xfrm>
                <a:off x="3914259" y="5602700"/>
                <a:ext cx="958366" cy="338554"/>
              </a:xfrm>
              <a:prstGeom prst="rect">
                <a:avLst/>
              </a:prstGeom>
              <a:noFill/>
            </p:spPr>
            <p:txBody>
              <a:bodyPr wrap="square" rtlCol="0">
                <a:spAutoFit/>
              </a:bodyPr>
              <a:lstStyle/>
              <a:p>
                <a:pPr fontAlgn="ctr"/>
                <a:r>
                  <a:rPr lang="en-US" sz="16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LSA</a:t>
                </a:r>
                <a:endParaRPr lang="en-US" altLang="zh-CN"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a:extLst>
                  <a:ext uri="{FF2B5EF4-FFF2-40B4-BE49-F238E27FC236}">
                    <a16:creationId xmlns:a16="http://schemas.microsoft.com/office/drawing/2014/main" xmlns="" id="{453F206E-597B-4E6B-8063-EC3E4ABD0BDD}"/>
                  </a:ext>
                </a:extLst>
              </p:cNvPr>
              <p:cNvSpPr txBox="1"/>
              <p:nvPr/>
            </p:nvSpPr>
            <p:spPr>
              <a:xfrm>
                <a:off x="7597821" y="5602700"/>
                <a:ext cx="958366" cy="338554"/>
              </a:xfrm>
              <a:prstGeom prst="rect">
                <a:avLst/>
              </a:prstGeom>
              <a:noFill/>
            </p:spPr>
            <p:txBody>
              <a:bodyPr wrap="square" rtlCol="0">
                <a:spAutoFit/>
              </a:bodyPr>
              <a:lstStyle/>
              <a:p>
                <a:pPr fontAlgn="ctr"/>
                <a:r>
                  <a:rPr lang="en-US" sz="16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LSA</a:t>
                </a:r>
                <a:endParaRPr lang="en-US" altLang="zh-CN"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a:extLst>
                  <a:ext uri="{FF2B5EF4-FFF2-40B4-BE49-F238E27FC236}">
                    <a16:creationId xmlns:a16="http://schemas.microsoft.com/office/drawing/2014/main" xmlns="" id="{A0074644-E740-430C-A59A-42B521753241}"/>
                  </a:ext>
                </a:extLst>
              </p:cNvPr>
              <p:cNvSpPr txBox="1"/>
              <p:nvPr/>
            </p:nvSpPr>
            <p:spPr>
              <a:xfrm rot="20260451">
                <a:off x="4369974" y="3974801"/>
                <a:ext cx="958366" cy="338554"/>
              </a:xfrm>
              <a:prstGeom prst="rect">
                <a:avLst/>
              </a:prstGeom>
              <a:noFill/>
            </p:spPr>
            <p:txBody>
              <a:bodyPr wrap="squar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100M</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a:extLst>
                  <a:ext uri="{FF2B5EF4-FFF2-40B4-BE49-F238E27FC236}">
                    <a16:creationId xmlns:a16="http://schemas.microsoft.com/office/drawing/2014/main" xmlns="" id="{84EAE70C-F60A-44D8-894B-39F1FA61E66B}"/>
                  </a:ext>
                </a:extLst>
              </p:cNvPr>
              <p:cNvSpPr txBox="1"/>
              <p:nvPr/>
            </p:nvSpPr>
            <p:spPr>
              <a:xfrm rot="19958812">
                <a:off x="6887650" y="4926632"/>
                <a:ext cx="958366" cy="338554"/>
              </a:xfrm>
              <a:prstGeom prst="rect">
                <a:avLst/>
              </a:prstGeom>
              <a:noFill/>
            </p:spPr>
            <p:txBody>
              <a:bodyPr wrap="squar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1000M</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a:extLst>
                  <a:ext uri="{FF2B5EF4-FFF2-40B4-BE49-F238E27FC236}">
                    <a16:creationId xmlns:a16="http://schemas.microsoft.com/office/drawing/2014/main" xmlns="" id="{B7CF51D9-812B-4E47-B963-5172379FB09A}"/>
                  </a:ext>
                </a:extLst>
              </p:cNvPr>
              <p:cNvSpPr txBox="1"/>
              <p:nvPr/>
            </p:nvSpPr>
            <p:spPr>
              <a:xfrm rot="1354857">
                <a:off x="6723286" y="3986250"/>
                <a:ext cx="958366" cy="338554"/>
              </a:xfrm>
              <a:prstGeom prst="rect">
                <a:avLst/>
              </a:prstGeom>
              <a:noFill/>
            </p:spPr>
            <p:txBody>
              <a:bodyPr wrap="squar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1.544M</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a:extLst>
                  <a:ext uri="{FF2B5EF4-FFF2-40B4-BE49-F238E27FC236}">
                    <a16:creationId xmlns:a16="http://schemas.microsoft.com/office/drawing/2014/main" xmlns="" id="{A69AE230-7B0A-42B8-AEC3-4B1926B95AE9}"/>
                  </a:ext>
                </a:extLst>
              </p:cNvPr>
              <p:cNvSpPr txBox="1"/>
              <p:nvPr/>
            </p:nvSpPr>
            <p:spPr>
              <a:xfrm rot="1514838">
                <a:off x="4300790" y="5015437"/>
                <a:ext cx="958366" cy="338554"/>
              </a:xfrm>
              <a:prstGeom prst="rect">
                <a:avLst/>
              </a:prstGeom>
              <a:noFill/>
            </p:spPr>
            <p:txBody>
              <a:bodyPr wrap="squar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100M</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66" name="文本框 65">
            <a:extLst>
              <a:ext uri="{FF2B5EF4-FFF2-40B4-BE49-F238E27FC236}">
                <a16:creationId xmlns:a16="http://schemas.microsoft.com/office/drawing/2014/main" xmlns="" id="{C7E27F8A-9991-4A7E-A58D-E4611DE92F43}"/>
              </a:ext>
            </a:extLst>
          </p:cNvPr>
          <p:cNvSpPr txBox="1"/>
          <p:nvPr/>
        </p:nvSpPr>
        <p:spPr>
          <a:xfrm>
            <a:off x="7876750" y="2658403"/>
            <a:ext cx="3556107" cy="1126462"/>
          </a:xfrm>
          <a:prstGeom prst="rect">
            <a:avLst/>
          </a:prstGeom>
          <a:noFill/>
        </p:spPr>
        <p:txBody>
          <a:bodyPr wrap="square" rtlCol="0">
            <a:spAutoFit/>
          </a:bodyPr>
          <a:lstStyle/>
          <a:p>
            <a:pPr marL="285750" indent="-285750" fontAlgn="ctr">
              <a:lnSpc>
                <a:spcPct val="12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Routers use LSDBs to store LSAs.</a:t>
            </a:r>
          </a:p>
          <a:p>
            <a:pPr marL="285750" indent="-285750" fontAlgn="ctr">
              <a:lnSpc>
                <a:spcPct val="12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An LSDB usually stores various types of LSAs, and each type of LSA describes different information.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a:extLst>
              <a:ext uri="{FF2B5EF4-FFF2-40B4-BE49-F238E27FC236}">
                <a16:creationId xmlns:a16="http://schemas.microsoft.com/office/drawing/2014/main" xmlns="" id="{E52B2423-D31F-4CE6-8043-A227671F1C3C}"/>
              </a:ext>
            </a:extLst>
          </p:cNvPr>
          <p:cNvSpPr/>
          <p:nvPr/>
        </p:nvSpPr>
        <p:spPr>
          <a:xfrm>
            <a:off x="794956" y="3572709"/>
            <a:ext cx="690996" cy="3547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LSDB</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xmlns="" id="{6C602768-20C5-4F4D-8376-33111105344F}"/>
              </a:ext>
            </a:extLst>
          </p:cNvPr>
          <p:cNvSpPr/>
          <p:nvPr/>
        </p:nvSpPr>
        <p:spPr>
          <a:xfrm>
            <a:off x="3777737" y="4871763"/>
            <a:ext cx="825895" cy="3547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LSDB</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a:extLst>
              <a:ext uri="{FF2B5EF4-FFF2-40B4-BE49-F238E27FC236}">
                <a16:creationId xmlns:a16="http://schemas.microsoft.com/office/drawing/2014/main" xmlns="" id="{4244A987-6A88-490D-B936-0229F235AB62}"/>
              </a:ext>
            </a:extLst>
          </p:cNvPr>
          <p:cNvSpPr/>
          <p:nvPr/>
        </p:nvSpPr>
        <p:spPr>
          <a:xfrm>
            <a:off x="3778629" y="2536494"/>
            <a:ext cx="825895" cy="3547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LSDB</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a:extLst>
              <a:ext uri="{FF2B5EF4-FFF2-40B4-BE49-F238E27FC236}">
                <a16:creationId xmlns:a16="http://schemas.microsoft.com/office/drawing/2014/main" xmlns="" id="{2D371C85-E924-4C45-9C71-036D30DBAB06}"/>
              </a:ext>
            </a:extLst>
          </p:cNvPr>
          <p:cNvSpPr/>
          <p:nvPr/>
        </p:nvSpPr>
        <p:spPr>
          <a:xfrm>
            <a:off x="6960048" y="3572709"/>
            <a:ext cx="690996" cy="3547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LSDB</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a:extLst>
              <a:ext uri="{FF2B5EF4-FFF2-40B4-BE49-F238E27FC236}">
                <a16:creationId xmlns:a16="http://schemas.microsoft.com/office/drawing/2014/main" xmlns="" id="{E7264E39-0F62-48F9-9F75-4364DD1A2DA2}"/>
              </a:ext>
            </a:extLst>
          </p:cNvPr>
          <p:cNvSpPr txBox="1"/>
          <p:nvPr/>
        </p:nvSpPr>
        <p:spPr>
          <a:xfrm>
            <a:off x="6992764" y="6064647"/>
            <a:ext cx="958366" cy="338554"/>
          </a:xfrm>
          <a:prstGeom prst="rect">
            <a:avLst/>
          </a:prstGeom>
          <a:noFill/>
        </p:spPr>
        <p:txBody>
          <a:bodyPr wrap="squar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39438825"/>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2B9D84A-6B5C-4F9F-B937-B613F547E17B}"/>
</file>

<file path=customXml/itemProps2.xml><?xml version="1.0" encoding="utf-8"?>
<ds:datastoreItem xmlns:ds="http://schemas.openxmlformats.org/officeDocument/2006/customXml" ds:itemID="{40123C66-3DA3-4AB1-B31D-DED721C95A95}"/>
</file>

<file path=customXml/itemProps3.xml><?xml version="1.0" encoding="utf-8"?>
<ds:datastoreItem xmlns:ds="http://schemas.openxmlformats.org/officeDocument/2006/customXml" ds:itemID="{5DED8241-ED47-4C65-B42D-CB2707184B49}"/>
</file>

<file path=docProps/app.xml><?xml version="1.0" encoding="utf-8"?>
<Properties xmlns="http://schemas.openxmlformats.org/officeDocument/2006/extended-properties" xmlns:vt="http://schemas.openxmlformats.org/officeDocument/2006/docPropsVTypes">
  <Template/>
  <TotalTime>655</TotalTime>
  <Words>6561</Words>
  <Application>Microsoft Office PowerPoint</Application>
  <PresentationFormat>宽屏</PresentationFormat>
  <Paragraphs>1023</Paragraphs>
  <Slides>48</Slides>
  <Notes>48</Notes>
  <HiddenSlides>1</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48</vt:i4>
      </vt:variant>
    </vt:vector>
  </HeadingPairs>
  <TitlesOfParts>
    <vt:vector size="55" baseType="lpstr">
      <vt:lpstr>Courier New</vt:lpstr>
      <vt:lpstr>Huawei Sans</vt:lpstr>
      <vt:lpstr>Wingdings</vt:lpstr>
      <vt:lpstr>Arial</vt:lpstr>
      <vt:lpstr>微软雅黑</vt:lpstr>
      <vt:lpstr>方正兰亭黑简体</vt:lpstr>
      <vt:lpstr>主题1</vt:lpstr>
      <vt:lpstr>PowerPoint 演示文稿</vt:lpstr>
      <vt:lpstr>OSPF Basics</vt:lpstr>
      <vt:lpstr>PowerPoint 演示文稿</vt:lpstr>
      <vt:lpstr>PowerPoint 演示文稿</vt:lpstr>
      <vt:lpstr>PowerPoint 演示文稿</vt:lpstr>
      <vt:lpstr>Classification of Dynamic Routing Protocols</vt:lpstr>
      <vt:lpstr>Distance-Vector Routing Protocol</vt:lpstr>
      <vt:lpstr>Link State Routing Protocol: LSA Flooding</vt:lpstr>
      <vt:lpstr>Link State Routing Protocol: LSDB Maintenance</vt:lpstr>
      <vt:lpstr>Link State Routing Protocol: SPF Calculation</vt:lpstr>
      <vt:lpstr>Link State Routing Protocol: Routing Table Generation</vt:lpstr>
      <vt:lpstr>Summary of Link State Routing Protocols</vt:lpstr>
      <vt:lpstr>PowerPoint 演示文稿</vt:lpstr>
      <vt:lpstr>Overview of OSPF</vt:lpstr>
      <vt:lpstr>OSPF Application Scenarios</vt:lpstr>
      <vt:lpstr>Basic OSPF Concepts: Router ID</vt:lpstr>
      <vt:lpstr>Basic OSPF Concepts: Area</vt:lpstr>
      <vt:lpstr>Basic OSPF Concepts: Metric</vt:lpstr>
      <vt:lpstr>Basic OSPF Concepts: Example for Changing the Metric</vt:lpstr>
      <vt:lpstr>Three OSPF Tables: OSPF Neighbor Table</vt:lpstr>
      <vt:lpstr>Three OSPF Tables: LSDB</vt:lpstr>
      <vt:lpstr>Three OSPF Tables: OSPF Routing Table</vt:lpstr>
      <vt:lpstr>OSPF Packet Format and Type</vt:lpstr>
      <vt:lpstr>PowerPoint 演示文稿</vt:lpstr>
      <vt:lpstr>Summary of OSPF Working Mechanism</vt:lpstr>
      <vt:lpstr>Neighbor Relationship Establishment</vt:lpstr>
      <vt:lpstr>Hello Packet</vt:lpstr>
      <vt:lpstr>PowerPoint 演示文稿</vt:lpstr>
      <vt:lpstr>Adjacency Establishment (1)</vt:lpstr>
      <vt:lpstr>DD Packet</vt:lpstr>
      <vt:lpstr>Adjacency Establishment (2)</vt:lpstr>
      <vt:lpstr>PowerPoint 演示文稿</vt:lpstr>
      <vt:lpstr>Functions of the DR and BDR</vt:lpstr>
      <vt:lpstr>DR and BDR Election Rules</vt:lpstr>
      <vt:lpstr>DR and BDR Election on Different Types of Networks</vt:lpstr>
      <vt:lpstr>Adjusting the OSPF Network Type of Device Interfaces as Needed</vt:lpstr>
      <vt:lpstr>PowerPoint 演示文稿</vt:lpstr>
      <vt:lpstr>Configuration Commands (1)</vt:lpstr>
      <vt:lpstr>Configuration Commands (2)</vt:lpstr>
      <vt:lpstr>OSPF Configuration Examples</vt:lpstr>
      <vt:lpstr>OSPF Configuration Verification (1)</vt:lpstr>
      <vt:lpstr>OSPF Configuration Verification (2)</vt:lpstr>
      <vt:lpstr>OSPF Configuration Verification (3)</vt:lpstr>
      <vt:lpstr>OSPF Configuration Verification (4)</vt:lpstr>
      <vt:lpstr>OSPF Configuration Verification (5)</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152</cp:revision>
  <dcterms:created xsi:type="dcterms:W3CDTF">2018-11-29T10:16:29Z</dcterms:created>
  <dcterms:modified xsi:type="dcterms:W3CDTF">2020-08-20T07:36:35Z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(3)baSeOsjkAJl5qKmX42efEPtOW9FLIM4K6rFvL6jQNo+8jgQT6j6h5I5NOFlX9rqjcAaexAf4
8ySAiUnAKepacz698sjTBvaOAwhxQTBtIyGFKN5klLghfWwulbqo1Nu571/T2HAcumY5POeQ
QzLT244Eyt0GtzWhJLzNR1GB90QStFYPpNmjTpycNmCAryHXHoLaQi3QS+D0ZdMFQx0luEze
ibIRSSY5eITZciIngv</vt:lpwstr>
  </property>
  <property fmtid="{D5CDD505-2E9C-101B-9397-08002B2CF9AE}" pid="3" name="_2015_ms_pID_7253431">
    <vt:lpwstr>dFgab9MjFAnKC2Q12Pp55hy9CeYDGXPXKOy+ekn8O2KE/5P+uw4nSS
CExB+nIAe3LZgh7hevlLvexzwXEgRN66kk89Rf44FCulN8zgviFNARnA9/ibzbK5qqLxXSyy
nbLw3lCr8Xnq7Oq1QC9XQyNUBgEZqj+grB55ZfEhsPBluahGsX3S2NuoHQud6N8PADEx5Hl4
n+yXOvysR3ok2XHlbd0vjlZQzIaZFMUaw98p</vt:lpwstr>
  </property>
  <property fmtid="{D5CDD505-2E9C-101B-9397-08002B2CF9AE}" pid="4" name="_2015_ms_pID_7253432">
    <vt:lpwstr>Jg==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1597894645</vt:lpwstr>
  </property>
  <property fmtid="{D5CDD505-2E9C-101B-9397-08002B2CF9AE}" pid="9" name="ContentTypeId">
    <vt:lpwstr>0x01010002C5B4B712841F4C8A7AAEE2CD191271</vt:lpwstr>
  </property>
</Properties>
</file>